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18" r:id="rId2"/>
    <p:sldId id="419" r:id="rId3"/>
    <p:sldId id="451" r:id="rId4"/>
    <p:sldId id="453" r:id="rId5"/>
    <p:sldId id="457" r:id="rId6"/>
    <p:sldId id="454" r:id="rId7"/>
    <p:sldId id="450" r:id="rId8"/>
    <p:sldId id="452" r:id="rId9"/>
    <p:sldId id="455" r:id="rId10"/>
    <p:sldId id="456" r:id="rId11"/>
    <p:sldId id="399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C3C0FA-B30F-4CC0-B8C1-74EAB3A00E12}">
          <p14:sldIdLst>
            <p14:sldId id="418"/>
            <p14:sldId id="419"/>
            <p14:sldId id="451"/>
            <p14:sldId id="453"/>
            <p14:sldId id="457"/>
            <p14:sldId id="454"/>
            <p14:sldId id="450"/>
            <p14:sldId id="452"/>
            <p14:sldId id="455"/>
            <p14:sldId id="456"/>
            <p14:sldId id="3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6DA6D9"/>
    <a:srgbClr val="69BFE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634" autoAdjust="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-68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92"/>
    </p:cViewPr>
  </p:sorterViewPr>
  <p:notesViewPr>
    <p:cSldViewPr snapToGrid="0" showGuides="1">
      <p:cViewPr varScale="1">
        <p:scale>
          <a:sx n="93" d="100"/>
          <a:sy n="93" d="100"/>
        </p:scale>
        <p:origin x="333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3034BF4-D1A2-4DC0-9076-B1D0B88C651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5149E3E-B5D7-44B8-9061-6FEAA061C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944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5887933-24CC-41FC-B5C5-0B97C92A62DF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1636DBB-B0B8-4B9C-A11A-F32987B5B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742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9AB0DB-AE2A-4565-A392-5BD9D4570823}" type="slidenum">
              <a:rPr lang="fr-BE" smtClean="0"/>
              <a:pPr>
                <a:defRPr/>
              </a:pPr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81443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B9124-EBA5-4FFE-86DB-A022E7B11C67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1041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B9124-EBA5-4FFE-86DB-A022E7B11C67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597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B9124-EBA5-4FFE-86DB-A022E7B11C67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4448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B9124-EBA5-4FFE-86DB-A022E7B11C67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6746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B9124-EBA5-4FFE-86DB-A022E7B11C67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53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B9124-EBA5-4FFE-86DB-A022E7B11C67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3439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B9124-EBA5-4FFE-86DB-A022E7B11C67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7924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B9124-EBA5-4FFE-86DB-A022E7B11C67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7906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B9124-EBA5-4FFE-86DB-A022E7B11C67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2846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782763"/>
            <a:ext cx="9144000" cy="1712538"/>
          </a:xfrm>
        </p:spPr>
        <p:txBody>
          <a:bodyPr anchor="ctr" anchorCtr="0">
            <a:normAutofit/>
          </a:bodyPr>
          <a:lstStyle>
            <a:lvl1pPr algn="ctr">
              <a:defRPr sz="44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EU-India Strategic Partnership: A Roadmap to 2025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13361" y="3508641"/>
            <a:ext cx="11514668" cy="15001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Dinesh Chand Sharma </a:t>
            </a:r>
          </a:p>
          <a:p>
            <a:pPr lvl="0"/>
            <a:r>
              <a:rPr lang="en-US" dirty="0"/>
              <a:t>Director – Standards &amp; Public Policy </a:t>
            </a:r>
          </a:p>
          <a:p>
            <a:pPr lvl="0"/>
            <a:r>
              <a:rPr lang="en-US" dirty="0"/>
              <a:t>European Project SESEI</a:t>
            </a:r>
          </a:p>
        </p:txBody>
      </p:sp>
      <p:pic>
        <p:nvPicPr>
          <p:cNvPr id="15" name="Picture 8" descr="eftalogo.jpg">
            <a:extLst>
              <a:ext uri="{FF2B5EF4-FFF2-40B4-BE49-F238E27FC236}">
                <a16:creationId xmlns:a16="http://schemas.microsoft.com/office/drawing/2014/main" xmlns="" id="{DB7E8971-08B9-4BCF-BE7D-4768C1A0DD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 b="7619"/>
          <a:stretch>
            <a:fillRect/>
          </a:stretch>
        </p:blipFill>
        <p:spPr bwMode="auto">
          <a:xfrm>
            <a:off x="8493220" y="211138"/>
            <a:ext cx="779463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 descr="ETSI.gif">
            <a:extLst>
              <a:ext uri="{FF2B5EF4-FFF2-40B4-BE49-F238E27FC236}">
                <a16:creationId xmlns:a16="http://schemas.microsoft.com/office/drawing/2014/main" xmlns="" id="{0BBC0BEE-8470-4BEC-9331-3D69CBA56E7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1233" y="298450"/>
            <a:ext cx="15589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3" descr="CEN logo transparent.gif">
            <a:extLst>
              <a:ext uri="{FF2B5EF4-FFF2-40B4-BE49-F238E27FC236}">
                <a16:creationId xmlns:a16="http://schemas.microsoft.com/office/drawing/2014/main" xmlns="" id="{50010B3E-3E49-41DC-BE2A-57DC0C88AE6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95" y="212725"/>
            <a:ext cx="7969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4" descr="LogoDefPMS.jpg">
            <a:extLst>
              <a:ext uri="{FF2B5EF4-FFF2-40B4-BE49-F238E27FC236}">
                <a16:creationId xmlns:a16="http://schemas.microsoft.com/office/drawing/2014/main" xmlns="" id="{49274DC7-5128-47C8-A326-A56778282F2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60895" y="225425"/>
            <a:ext cx="124301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 descr="http://rapidis.blogactiv.eu/files/2012/09/European_Commission.png">
            <a:extLst>
              <a:ext uri="{FF2B5EF4-FFF2-40B4-BE49-F238E27FC236}">
                <a16:creationId xmlns:a16="http://schemas.microsoft.com/office/drawing/2014/main" xmlns="" id="{1FAC76AE-227B-48FE-A3EB-BAD234F70E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2083" y="19050"/>
            <a:ext cx="1233487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78313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686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9363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529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279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82763"/>
            <a:ext cx="9144000" cy="816503"/>
          </a:xfrm>
        </p:spPr>
        <p:txBody>
          <a:bodyPr anchor="ctr" anchorCtr="0">
            <a:normAutofit/>
          </a:bodyPr>
          <a:lstStyle>
            <a:lvl1pPr algn="ctr">
              <a:defRPr sz="44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" t="63616" r="12359" b="4952"/>
          <a:stretch/>
        </p:blipFill>
        <p:spPr>
          <a:xfrm>
            <a:off x="1905005" y="4732864"/>
            <a:ext cx="7433734" cy="990600"/>
          </a:xfrm>
          <a:prstGeom prst="rect">
            <a:avLst/>
          </a:prstGeom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2163672" y="5688374"/>
            <a:ext cx="88948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spc="180" dirty="0">
                <a:solidFill>
                  <a:srgbClr val="69BFEC"/>
                </a:solidFill>
                <a:latin typeface="Century Gothic" panose="020B0502020202020204" pitchFamily="34" charset="0"/>
              </a:rPr>
              <a:t>India Task</a:t>
            </a:r>
            <a:r>
              <a:rPr lang="en-GB" sz="2000" b="1" spc="180" baseline="0" dirty="0">
                <a:solidFill>
                  <a:srgbClr val="69BFEC"/>
                </a:solidFill>
                <a:latin typeface="Century Gothic" panose="020B0502020202020204" pitchFamily="34" charset="0"/>
              </a:rPr>
              <a:t> Force – first meeting – 2018-09-06</a:t>
            </a:r>
            <a:endParaRPr lang="en-GB" sz="2000" b="1" spc="180" dirty="0">
              <a:solidFill>
                <a:srgbClr val="69BFEC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38666" y="2872306"/>
            <a:ext cx="11514668" cy="15001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First and FAMILY Name speaker</a:t>
            </a:r>
            <a:br>
              <a:rPr lang="en-US" dirty="0"/>
            </a:br>
            <a:r>
              <a:rPr lang="en-US" dirty="0"/>
              <a:t>Role speaker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10033691" y="6373539"/>
            <a:ext cx="1375719" cy="299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© CEN-CENELEC 2018</a:t>
            </a:r>
          </a:p>
        </p:txBody>
      </p:sp>
    </p:spTree>
    <p:extLst>
      <p:ext uri="{BB962C8B-B14F-4D97-AF65-F5344CB8AC3E}">
        <p14:creationId xmlns:p14="http://schemas.microsoft.com/office/powerpoint/2010/main" val="3626456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13553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109200" y="0"/>
            <a:ext cx="2082800" cy="61769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Click to add image</a:t>
            </a:r>
          </a:p>
        </p:txBody>
      </p:sp>
    </p:spTree>
    <p:extLst>
      <p:ext uri="{BB962C8B-B14F-4D97-AF65-F5344CB8AC3E}">
        <p14:creationId xmlns:p14="http://schemas.microsoft.com/office/powerpoint/2010/main" val="3552533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426544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936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706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DDBB37-9D80-4B52-A421-E87E42A4D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651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52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58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8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6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Picture 6" descr="ETSI.gif">
            <a:extLst>
              <a:ext uri="{FF2B5EF4-FFF2-40B4-BE49-F238E27FC236}">
                <a16:creationId xmlns:a16="http://schemas.microsoft.com/office/drawing/2014/main" xmlns="" id="{0EDF912A-6220-4738-9AB9-5383D20A370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125074" y="6392863"/>
            <a:ext cx="94138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3" descr="CEN logo transparent.gif">
            <a:extLst>
              <a:ext uri="{FF2B5EF4-FFF2-40B4-BE49-F238E27FC236}">
                <a16:creationId xmlns:a16="http://schemas.microsoft.com/office/drawing/2014/main" xmlns="" id="{9F3CA419-CD22-48B8-90D9-945A8B9B3EEB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66187" y="6392863"/>
            <a:ext cx="3746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4" descr="LogoDefPMS.jpg">
            <a:extLst>
              <a:ext uri="{FF2B5EF4-FFF2-40B4-BE49-F238E27FC236}">
                <a16:creationId xmlns:a16="http://schemas.microsoft.com/office/drawing/2014/main" xmlns="" id="{F9437BF7-FAEB-4365-AB8D-6662B964CFF1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359899" y="6362700"/>
            <a:ext cx="64611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 descr="eftalogo.jpg">
            <a:extLst>
              <a:ext uri="{FF2B5EF4-FFF2-40B4-BE49-F238E27FC236}">
                <a16:creationId xmlns:a16="http://schemas.microsoft.com/office/drawing/2014/main" xmlns="" id="{5CDD838B-254E-4D9F-9FF1-7075A3FF6B87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/>
          <a:srcRect b="7619"/>
          <a:stretch>
            <a:fillRect/>
          </a:stretch>
        </p:blipFill>
        <p:spPr bwMode="auto">
          <a:xfrm>
            <a:off x="4158662" y="6400800"/>
            <a:ext cx="465137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http://rapidis.blogactiv.eu/files/2012/09/European_Commission.png">
            <a:extLst>
              <a:ext uri="{FF2B5EF4-FFF2-40B4-BE49-F238E27FC236}">
                <a16:creationId xmlns:a16="http://schemas.microsoft.com/office/drawing/2014/main" xmlns="" id="{5889C607-D016-4070-B395-0B3668A83E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155362" y="6243638"/>
            <a:ext cx="8350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B121544-3AE4-4509-B6CA-D188627E86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5152599" y="6311900"/>
            <a:ext cx="1849385" cy="434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2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  <p:sldLayoutId id="2147483651" r:id="rId4"/>
    <p:sldLayoutId id="2147483660" r:id="rId5"/>
    <p:sldLayoutId id="2147483661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3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50000"/>
          </a:schemeClr>
        </a:buClr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50000"/>
          </a:schemeClr>
        </a:buClr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50000"/>
          </a:schemeClr>
        </a:buClr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50000"/>
          </a:schemeClr>
        </a:buClr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50000"/>
          </a:schemeClr>
        </a:buClr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heicct.org/publications/market-surveillance-vehicle-emissions-best-practice-examples-respect-europea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inesh.chand.sharma@sesei.eu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www.sesei.in/" TargetMode="External"/><Relationship Id="rId4" Type="http://schemas.openxmlformats.org/officeDocument/2006/relationships/hyperlink" Target="http://www.sesei.e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EN/TXT/?uri=CELEX:32008R0765&amp;locale=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eur-lex.europa.eu/legal-content/EN/TXT/?uri=CELEX:32001L0095&amp;locale=en" TargetMode="External"/><Relationship Id="rId5" Type="http://schemas.openxmlformats.org/officeDocument/2006/relationships/hyperlink" Target="https://ec.europa.eu/growth/single-market/goods/new-legislative-framework_en" TargetMode="External"/><Relationship Id="rId4" Type="http://schemas.openxmlformats.org/officeDocument/2006/relationships/hyperlink" Target="http://eur-lex.europa.eu/legal-content/EN/TXT/?uri=CELEX:32008D0768&amp;locale=e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?qid=1561458991128&amp;uri=CELEX:32019R102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EN/TXT/?qid=1503381110390&amp;uri=CELEX:52017XC0801(01)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eur-lex.europa.eu/legal-content/EN/ALL/?uri=CELEX:32000L0031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DocsRoom/documents/17108/attachments/1/translations" TargetMode="External"/><Relationship Id="rId3" Type="http://schemas.openxmlformats.org/officeDocument/2006/relationships/hyperlink" Target="https://ec.europa.eu/consumers/consumers_safety/safety_products/rapex/alerts/repository/content/pages/rapex/index_en.htm" TargetMode="External"/><Relationship Id="rId7" Type="http://schemas.openxmlformats.org/officeDocument/2006/relationships/hyperlink" Target="http://ec.europa.eu/transparency/regexpert/index.cfm?do=groupDetail.groupDetail&amp;groupID=279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ec.europa.eu/growth/contracts-grants/calls-for-proposals_en?field_section_tid=148&amp;field_year_value_selective=All" TargetMode="External"/><Relationship Id="rId5" Type="http://schemas.openxmlformats.org/officeDocument/2006/relationships/hyperlink" Target="https://ec.europa.eu/growth/single-market/goods/building-blocks/market-surveillance/organisation/administrative-cooperation-groups_en" TargetMode="External"/><Relationship Id="rId4" Type="http://schemas.openxmlformats.org/officeDocument/2006/relationships/hyperlink" Target="https://webgate.ec.europa.eu/icsm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NITIN\Downloads\EU%20general%20risk%20assessment%20methodology_for%20publication2%20(1)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ec.europa.eu/docsroom/documents/17107/attachments/1/translations/en/renditions/nativ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494971" y="1988456"/>
            <a:ext cx="9020629" cy="2420257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Market Surveillance in Europe</a:t>
            </a:r>
            <a:endParaRPr lang="en-GB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48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828" y="203201"/>
            <a:ext cx="10511971" cy="697752"/>
          </a:xfrm>
        </p:spPr>
        <p:txBody>
          <a:bodyPr>
            <a:normAutofit fontScale="90000"/>
          </a:bodyPr>
          <a:lstStyle/>
          <a:p>
            <a:pPr lvl="0"/>
            <a:r>
              <a:rPr lang="en-IN" sz="3600" b="1" dirty="0" smtClean="0">
                <a:solidFill>
                  <a:srgbClr val="002060"/>
                </a:solidFill>
                <a:latin typeface="+mn-lt"/>
              </a:rPr>
              <a:t>Best Practice: </a:t>
            </a:r>
            <a:r>
              <a:rPr lang="en-IN" sz="3600" b="1" dirty="0">
                <a:solidFill>
                  <a:srgbClr val="002060"/>
                </a:solidFill>
                <a:latin typeface="+mn-lt"/>
              </a:rPr>
              <a:t>Market Surveillance </a:t>
            </a:r>
            <a:r>
              <a:rPr lang="en-IN" sz="3600" b="1" dirty="0" smtClean="0">
                <a:solidFill>
                  <a:srgbClr val="002060"/>
                </a:solidFill>
                <a:latin typeface="+mn-lt"/>
              </a:rPr>
              <a:t>of </a:t>
            </a:r>
            <a:r>
              <a:rPr lang="en-IN" sz="3600" b="1" dirty="0">
                <a:solidFill>
                  <a:srgbClr val="002060"/>
                </a:solidFill>
                <a:latin typeface="+mn-lt"/>
              </a:rPr>
              <a:t>vehicle emissions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14" y="870857"/>
            <a:ext cx="10526485" cy="5207214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solidFill>
                  <a:srgbClr val="002060"/>
                </a:solidFill>
                <a:latin typeface="+mn-lt"/>
              </a:rPr>
              <a:t>On January 27, 2016, 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EC 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proposed a new motor vehicle type-approval framework that 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‘among 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other 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improvements’ requires 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EU member states to establish market surveillance programs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.</a:t>
            </a:r>
          </a:p>
          <a:p>
            <a:pPr algn="just"/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Four </a:t>
            </a:r>
            <a:r>
              <a:rPr lang="en-IN" sz="2400" dirty="0">
                <a:solidFill>
                  <a:srgbClr val="002060"/>
                </a:solidFill>
                <a:latin typeface="+mn-lt"/>
              </a:rPr>
              <a:t>elements 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that </a:t>
            </a:r>
            <a:r>
              <a:rPr lang="en-IN" sz="2400" dirty="0">
                <a:solidFill>
                  <a:srgbClr val="002060"/>
                </a:solidFill>
                <a:latin typeface="+mn-lt"/>
              </a:rPr>
              <a:t>pertain to market surveillance with the aim of strengthening the EU’s in-use vehicle compliance program:</a:t>
            </a:r>
          </a:p>
          <a:p>
            <a:pPr lvl="1" algn="just"/>
            <a:r>
              <a:rPr lang="en-IN" dirty="0">
                <a:solidFill>
                  <a:srgbClr val="002060"/>
                </a:solidFill>
                <a:latin typeface="+mn-lt"/>
              </a:rPr>
              <a:t>Require EU member states to perform market surveillance testing of vehicles</a:t>
            </a:r>
          </a:p>
          <a:p>
            <a:pPr lvl="1" algn="just"/>
            <a:r>
              <a:rPr lang="en-IN" dirty="0">
                <a:solidFill>
                  <a:srgbClr val="002060"/>
                </a:solidFill>
                <a:latin typeface="+mn-lt"/>
              </a:rPr>
              <a:t>Grant EU member states the authority to take measures against noncompliant vehicles sold in their own markets</a:t>
            </a:r>
          </a:p>
          <a:p>
            <a:pPr lvl="1" algn="just"/>
            <a:r>
              <a:rPr lang="en-IN" dirty="0">
                <a:solidFill>
                  <a:srgbClr val="002060"/>
                </a:solidFill>
                <a:latin typeface="+mn-lt"/>
              </a:rPr>
              <a:t>Create an EU wide advisory body called the Forum for Exchange of Information on Enforcement</a:t>
            </a:r>
          </a:p>
          <a:p>
            <a:pPr lvl="1" algn="just"/>
            <a:r>
              <a:rPr lang="en-IN" dirty="0">
                <a:solidFill>
                  <a:srgbClr val="002060"/>
                </a:solidFill>
                <a:latin typeface="+mn-lt"/>
              </a:rPr>
              <a:t>Require the EU member states to establish a national fee levied on the manufacturers that would cover the costs of market surveillance activities</a:t>
            </a:r>
          </a:p>
          <a:p>
            <a:pPr marL="0" indent="0" algn="just">
              <a:buNone/>
            </a:pPr>
            <a:r>
              <a:rPr lang="en-IN" sz="2400" dirty="0"/>
              <a:t>For more information please </a:t>
            </a:r>
            <a:r>
              <a:rPr lang="en-IN" sz="2400" u="sng" dirty="0">
                <a:hlinkClick r:id="rId3"/>
              </a:rPr>
              <a:t>click here</a:t>
            </a:r>
            <a:endParaRPr lang="en-IN" sz="2400" dirty="0"/>
          </a:p>
          <a:p>
            <a:pPr algn="just"/>
            <a:endParaRPr lang="en-IN" sz="24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709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222" y="127467"/>
            <a:ext cx="5195765" cy="2719387"/>
          </a:xfrm>
          <a:prstGeom prst="rect">
            <a:avLst/>
          </a:prstGeom>
        </p:spPr>
      </p:pic>
      <p:sp>
        <p:nvSpPr>
          <p:cNvPr id="3" name="מציין מיקום תוכן 6">
            <a:extLst>
              <a:ext uri="{FF2B5EF4-FFF2-40B4-BE49-F238E27FC236}">
                <a16:creationId xmlns:a16="http://schemas.microsoft.com/office/drawing/2014/main" xmlns="" id="{3F3E7915-1997-414B-9098-2ED093378737}"/>
              </a:ext>
            </a:extLst>
          </p:cNvPr>
          <p:cNvSpPr txBox="1">
            <a:spLocks/>
          </p:cNvSpPr>
          <p:nvPr/>
        </p:nvSpPr>
        <p:spPr>
          <a:xfrm>
            <a:off x="619125" y="2773970"/>
            <a:ext cx="10729232" cy="35300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sz="2400" b="1"/>
              <a:t>Dinesh Chand Sharma </a:t>
            </a:r>
          </a:p>
          <a:p>
            <a:pPr algn="ctr">
              <a:buFont typeface="Wingdings" pitchFamily="2" charset="2"/>
              <a:buNone/>
            </a:pPr>
            <a:r>
              <a:rPr lang="en-US" sz="2400"/>
              <a:t>(Seconded European Standardization Expert in India)</a:t>
            </a:r>
          </a:p>
          <a:p>
            <a:pPr algn="ctr">
              <a:buFont typeface="Wingdings" pitchFamily="2" charset="2"/>
              <a:buNone/>
            </a:pPr>
            <a:r>
              <a:rPr lang="en-US" sz="2400"/>
              <a:t>Director – Standardization &amp; Public Policy</a:t>
            </a:r>
          </a:p>
          <a:p>
            <a:pPr algn="ctr">
              <a:buFont typeface="Wingdings" pitchFamily="2" charset="2"/>
              <a:buNone/>
            </a:pPr>
            <a:r>
              <a:rPr lang="en-US" sz="2400"/>
              <a:t>SESEI C/O EBTC, DLTA Complex, Gate No 3, 1st Floor, 1,  Africa Avenue, New Delhi 110029</a:t>
            </a:r>
          </a:p>
          <a:p>
            <a:pPr algn="ctr">
              <a:buFont typeface="Wingdings" pitchFamily="2" charset="2"/>
              <a:buNone/>
            </a:pPr>
            <a:r>
              <a:rPr lang="en-US" sz="2400" b="1"/>
              <a:t>Mobile: </a:t>
            </a:r>
            <a:r>
              <a:rPr lang="en-US" sz="2400"/>
              <a:t>+91 9810079461,</a:t>
            </a:r>
            <a:r>
              <a:rPr lang="en-US" sz="2400" b="1"/>
              <a:t> Tel:</a:t>
            </a:r>
            <a:r>
              <a:rPr lang="en-US" sz="2400"/>
              <a:t> +91 11 3352 1525, </a:t>
            </a:r>
            <a:r>
              <a:rPr lang="en-US" sz="2400" b="1" u="sng">
                <a:hlinkClick r:id="rId3"/>
              </a:rPr>
              <a:t>dinesh.chand.sharma@sesei.eu</a:t>
            </a:r>
            <a:r>
              <a:rPr lang="en-US" sz="2400" b="1" u="sng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en-IN" sz="2400" b="1">
                <a:hlinkClick r:id="rId4"/>
              </a:rPr>
              <a:t>w</a:t>
            </a:r>
            <a:r>
              <a:rPr lang="en-US" sz="2400" b="1">
                <a:hlinkClick r:id="rId4"/>
              </a:rPr>
              <a:t>ww.sesei.eu</a:t>
            </a:r>
            <a:r>
              <a:rPr lang="en-US" sz="2400" b="1"/>
              <a:t> </a:t>
            </a:r>
            <a:r>
              <a:rPr lang="en-US" sz="2400" b="1">
                <a:sym typeface="Wingdings" panose="05000000000000000000" pitchFamily="2" charset="2"/>
              </a:rPr>
              <a:t></a:t>
            </a:r>
            <a:r>
              <a:rPr lang="en-US" sz="2400" b="1"/>
              <a:t> </a:t>
            </a:r>
            <a:r>
              <a:rPr lang="en-US" sz="2400" b="1">
                <a:hlinkClick r:id="rId5"/>
              </a:rPr>
              <a:t>www.sesei.in</a:t>
            </a:r>
            <a:r>
              <a:rPr lang="en-US" sz="2400" b="1"/>
              <a:t> </a:t>
            </a:r>
            <a:endParaRPr lang="en-US" sz="2400"/>
          </a:p>
          <a:p>
            <a:pPr algn="ctr">
              <a:buFontTx/>
              <a:buNone/>
            </a:pP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35931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828" y="203201"/>
            <a:ext cx="10511971" cy="697752"/>
          </a:xfrm>
        </p:spPr>
        <p:txBody>
          <a:bodyPr>
            <a:normAutofit/>
          </a:bodyPr>
          <a:lstStyle/>
          <a:p>
            <a:pPr lvl="0"/>
            <a:r>
              <a:rPr lang="en-IN" sz="3600" b="1" dirty="0" smtClean="0">
                <a:solidFill>
                  <a:srgbClr val="002060"/>
                </a:solidFill>
                <a:latin typeface="+mn-lt"/>
              </a:rPr>
              <a:t>What is Market Surveillance</a:t>
            </a:r>
            <a:endParaRPr lang="en-IN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899886"/>
            <a:ext cx="10540999" cy="5178185"/>
          </a:xfrm>
        </p:spPr>
        <p:txBody>
          <a:bodyPr>
            <a:noAutofit/>
          </a:bodyPr>
          <a:lstStyle/>
          <a:p>
            <a:pPr algn="just"/>
            <a:r>
              <a:rPr lang="en-US" altLang="en-US" sz="2500" dirty="0">
                <a:solidFill>
                  <a:srgbClr val="002060"/>
                </a:solidFill>
                <a:latin typeface="+mn-lt"/>
              </a:rPr>
              <a:t>Market surveillance involves checking whether products meet the applicable safety requirements. If they do not, it involves taking the necessary steps to ensure requirements are met, or imposing penalties.</a:t>
            </a:r>
          </a:p>
          <a:p>
            <a:pPr algn="just"/>
            <a:r>
              <a:rPr lang="en-US" altLang="en-US" sz="2500" dirty="0" smtClean="0">
                <a:solidFill>
                  <a:srgbClr val="002060"/>
                </a:solidFill>
                <a:latin typeface="+mn-lt"/>
              </a:rPr>
              <a:t>In </a:t>
            </a:r>
            <a:r>
              <a:rPr lang="en-US" altLang="en-US" sz="2500" dirty="0">
                <a:solidFill>
                  <a:srgbClr val="002060"/>
                </a:solidFill>
                <a:latin typeface="+mn-lt"/>
              </a:rPr>
              <a:t>the EU, market surveillance </a:t>
            </a:r>
            <a:r>
              <a:rPr lang="en-US" altLang="en-US" sz="2500" dirty="0" smtClean="0">
                <a:solidFill>
                  <a:srgbClr val="002060"/>
                </a:solidFill>
                <a:latin typeface="+mn-lt"/>
              </a:rPr>
              <a:t>authorities (MSAs) </a:t>
            </a:r>
            <a:r>
              <a:rPr lang="en-US" altLang="en-US" sz="2500" dirty="0">
                <a:solidFill>
                  <a:srgbClr val="002060"/>
                </a:solidFill>
                <a:latin typeface="+mn-lt"/>
              </a:rPr>
              <a:t>in each country are responsible for controlling products and for taking the appropriate measures.</a:t>
            </a:r>
          </a:p>
          <a:p>
            <a:pPr algn="just"/>
            <a:r>
              <a:rPr lang="en-US" altLang="en-US" sz="2500" dirty="0" smtClean="0">
                <a:solidFill>
                  <a:srgbClr val="002060"/>
                </a:solidFill>
                <a:latin typeface="+mn-lt"/>
              </a:rPr>
              <a:t>MSAs </a:t>
            </a:r>
            <a:r>
              <a:rPr lang="en-US" altLang="en-US" sz="2500" dirty="0">
                <a:solidFill>
                  <a:srgbClr val="002060"/>
                </a:solidFill>
                <a:latin typeface="+mn-lt"/>
              </a:rPr>
              <a:t>cooperate closely with customs, which play a major role in protecting consumers from any imported unsafe products coming from outside the EU.</a:t>
            </a:r>
          </a:p>
          <a:p>
            <a:pPr algn="just"/>
            <a:r>
              <a:rPr lang="en-US" altLang="en-US" sz="2500" dirty="0" smtClean="0">
                <a:solidFill>
                  <a:srgbClr val="002060"/>
                </a:solidFill>
                <a:latin typeface="+mn-lt"/>
              </a:rPr>
              <a:t>European </a:t>
            </a:r>
            <a:r>
              <a:rPr lang="en-US" altLang="en-US" sz="2500" dirty="0">
                <a:solidFill>
                  <a:srgbClr val="002060"/>
                </a:solidFill>
                <a:latin typeface="+mn-lt"/>
              </a:rPr>
              <a:t>Commission finances coordinated activities between Member States </a:t>
            </a:r>
            <a:r>
              <a:rPr lang="en-US" altLang="en-US" sz="2500" dirty="0" smtClean="0">
                <a:solidFill>
                  <a:srgbClr val="002060"/>
                </a:solidFill>
                <a:latin typeface="+mn-lt"/>
              </a:rPr>
              <a:t>MSAs </a:t>
            </a:r>
            <a:r>
              <a:rPr lang="en-US" altLang="en-US" sz="2500" dirty="0">
                <a:solidFill>
                  <a:srgbClr val="002060"/>
                </a:solidFill>
                <a:latin typeface="+mn-lt"/>
              </a:rPr>
              <a:t>to exchange best practices on market surveillance on the single market.</a:t>
            </a:r>
          </a:p>
          <a:p>
            <a:pPr algn="just"/>
            <a:r>
              <a:rPr lang="en-US" altLang="en-US" sz="2500" dirty="0" smtClean="0">
                <a:solidFill>
                  <a:srgbClr val="002060"/>
                </a:solidFill>
                <a:latin typeface="+mn-lt"/>
              </a:rPr>
              <a:t>Monitoring </a:t>
            </a:r>
            <a:r>
              <a:rPr lang="en-US" altLang="en-US" sz="2500" dirty="0">
                <a:solidFill>
                  <a:srgbClr val="002060"/>
                </a:solidFill>
                <a:latin typeface="+mn-lt"/>
              </a:rPr>
              <a:t>markets is not just crucial for protecting people from dangerous products but also for ensuring a level playing field for businesses.</a:t>
            </a:r>
            <a:r>
              <a:rPr lang="en-US" altLang="en-US" sz="2500" dirty="0" smtClean="0">
                <a:solidFill>
                  <a:srgbClr val="002060"/>
                </a:solidFill>
                <a:latin typeface="+mn-lt"/>
              </a:rPr>
              <a:t>”</a:t>
            </a:r>
            <a:endParaRPr lang="en-US" altLang="en-US" sz="2500" dirty="0">
              <a:solidFill>
                <a:srgbClr val="002060"/>
              </a:solidFill>
              <a:latin typeface="+mn-lt"/>
            </a:endParaRPr>
          </a:p>
          <a:p>
            <a:pPr marL="342900" lvl="1" indent="-342900" algn="just">
              <a:defRPr/>
            </a:pPr>
            <a:endParaRPr lang="en-US" altLang="en-US" sz="2500" dirty="0">
              <a:solidFill>
                <a:srgbClr val="002060"/>
              </a:solidFill>
              <a:latin typeface="+mn-lt"/>
            </a:endParaRPr>
          </a:p>
          <a:p>
            <a:pPr marL="342900" lvl="1" indent="-342900" algn="just">
              <a:defRPr/>
            </a:pPr>
            <a:endParaRPr lang="en-US" sz="25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165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828" y="159658"/>
            <a:ext cx="10511971" cy="697752"/>
          </a:xfrm>
        </p:spPr>
        <p:txBody>
          <a:bodyPr>
            <a:normAutofit/>
          </a:bodyPr>
          <a:lstStyle/>
          <a:p>
            <a:pPr lvl="0"/>
            <a:r>
              <a:rPr lang="en-IN" sz="3600" b="1" dirty="0">
                <a:solidFill>
                  <a:srgbClr val="002060"/>
                </a:solidFill>
                <a:latin typeface="+mn-lt"/>
              </a:rPr>
              <a:t>Legislation in force</a:t>
            </a:r>
            <a:endParaRPr lang="en-IN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828" y="900953"/>
            <a:ext cx="10511971" cy="5177118"/>
          </a:xfrm>
        </p:spPr>
        <p:txBody>
          <a:bodyPr>
            <a:noAutofit/>
          </a:bodyPr>
          <a:lstStyle/>
          <a:p>
            <a:r>
              <a:rPr lang="en-IN" sz="2400" u="sng" dirty="0">
                <a:solidFill>
                  <a:srgbClr val="002060"/>
                </a:solidFill>
                <a:latin typeface="+mn-lt"/>
                <a:hlinkClick r:id="rId3" tooltip="Regulation (EC) 765/2008"/>
              </a:rPr>
              <a:t>Regulation (EC) 765/2008</a:t>
            </a:r>
            <a:r>
              <a:rPr lang="en-IN" sz="2400" dirty="0">
                <a:solidFill>
                  <a:srgbClr val="002060"/>
                </a:solidFill>
                <a:latin typeface="+mn-lt"/>
              </a:rPr>
              <a:t> sets out the requirements for accreditation and market surveillance relating to the marketing of products. The Regulation:</a:t>
            </a:r>
          </a:p>
          <a:p>
            <a:pPr lvl="1" algn="just"/>
            <a:r>
              <a:rPr lang="en-IN" sz="2000" dirty="0">
                <a:solidFill>
                  <a:srgbClr val="002060"/>
                </a:solidFill>
                <a:latin typeface="+mn-lt"/>
              </a:rPr>
              <a:t>sets out clear obligations for EU countries to carry out market surveillance and to prohibit or restrict the marketing of dangerous or non-compliant products</a:t>
            </a:r>
          </a:p>
          <a:p>
            <a:pPr lvl="1" algn="just"/>
            <a:r>
              <a:rPr lang="en-IN" sz="2000" dirty="0">
                <a:solidFill>
                  <a:srgbClr val="002060"/>
                </a:solidFill>
                <a:latin typeface="+mn-lt"/>
              </a:rPr>
              <a:t>provides </a:t>
            </a:r>
            <a:r>
              <a:rPr lang="en-IN" sz="2000" dirty="0" smtClean="0">
                <a:solidFill>
                  <a:srgbClr val="002060"/>
                </a:solidFill>
                <a:latin typeface="+mn-lt"/>
              </a:rPr>
              <a:t>MSAs the </a:t>
            </a:r>
            <a:r>
              <a:rPr lang="en-IN" sz="2000" dirty="0">
                <a:solidFill>
                  <a:srgbClr val="002060"/>
                </a:solidFill>
                <a:latin typeface="+mn-lt"/>
              </a:rPr>
              <a:t>powers to obtain all necessary documentation from manufacturers to evaluate product conformity, to enter manufacturers' premises and take samples for testing, and in extreme cases to destroy products</a:t>
            </a:r>
          </a:p>
          <a:p>
            <a:pPr lvl="1" algn="just"/>
            <a:r>
              <a:rPr lang="en-IN" sz="2000" dirty="0">
                <a:solidFill>
                  <a:srgbClr val="002060"/>
                </a:solidFill>
                <a:latin typeface="+mn-lt"/>
              </a:rPr>
              <a:t>Includes clear obligations for EU countries to ensure cooperation at national and international level.</a:t>
            </a:r>
          </a:p>
          <a:p>
            <a:pPr algn="just"/>
            <a:r>
              <a:rPr lang="en-IN" sz="2400" u="sng" dirty="0">
                <a:solidFill>
                  <a:srgbClr val="002060"/>
                </a:solidFill>
                <a:latin typeface="+mn-lt"/>
                <a:hlinkClick r:id="rId4" tooltip="Decision 768/2008/EC"/>
              </a:rPr>
              <a:t>Decision 768/2008/EC</a:t>
            </a:r>
            <a:r>
              <a:rPr lang="en-IN" sz="2400" dirty="0">
                <a:solidFill>
                  <a:srgbClr val="002060"/>
                </a:solidFill>
                <a:latin typeface="+mn-lt"/>
              </a:rPr>
              <a:t> on a common framework for the marketing of products contains provisions on market surveillance, obligations of businesses, traceability and safeguard mechanisms. These provisions are being incorporated in sector specific </a:t>
            </a:r>
            <a:r>
              <a:rPr lang="en-IN" sz="2400" u="sng" dirty="0">
                <a:solidFill>
                  <a:srgbClr val="002060"/>
                </a:solidFill>
                <a:latin typeface="+mn-lt"/>
                <a:hlinkClick r:id="rId5"/>
              </a:rPr>
              <a:t>legislation</a:t>
            </a:r>
            <a:r>
              <a:rPr lang="en-IN" sz="2400" dirty="0">
                <a:solidFill>
                  <a:srgbClr val="002060"/>
                </a:solidFill>
                <a:latin typeface="+mn-lt"/>
              </a:rPr>
              <a:t>.</a:t>
            </a:r>
          </a:p>
          <a:p>
            <a:pPr algn="just"/>
            <a:r>
              <a:rPr lang="en-IN" sz="2400" u="sng" dirty="0">
                <a:solidFill>
                  <a:srgbClr val="002060"/>
                </a:solidFill>
                <a:latin typeface="+mn-lt"/>
                <a:hlinkClick r:id="rId6" tooltip="Directive 2001/95/EC"/>
              </a:rPr>
              <a:t>Directive 2001/95/EC</a:t>
            </a:r>
            <a:r>
              <a:rPr lang="en-IN" sz="2400" dirty="0">
                <a:solidFill>
                  <a:srgbClr val="002060"/>
                </a:solidFill>
                <a:latin typeface="+mn-lt"/>
              </a:rPr>
              <a:t> (the General Product Safety Directive) contains additional market surveillance provisions, notably for non-harmonised consumer products.</a:t>
            </a:r>
          </a:p>
          <a:p>
            <a:pPr marL="342900" lvl="1" indent="-342900">
              <a:defRPr/>
            </a:pPr>
            <a:endParaRPr lang="en-US" sz="18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896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828" y="159658"/>
            <a:ext cx="10511971" cy="697752"/>
          </a:xfrm>
        </p:spPr>
        <p:txBody>
          <a:bodyPr>
            <a:normAutofit/>
          </a:bodyPr>
          <a:lstStyle/>
          <a:p>
            <a:pPr lvl="0"/>
            <a:r>
              <a:rPr lang="en-US" sz="3600" b="1" dirty="0">
                <a:solidFill>
                  <a:srgbClr val="002060"/>
                </a:solidFill>
                <a:latin typeface="+mn-lt"/>
              </a:rPr>
              <a:t>New regulation on </a:t>
            </a:r>
            <a:r>
              <a:rPr lang="en-US" sz="3600" b="1" dirty="0" smtClean="0">
                <a:solidFill>
                  <a:srgbClr val="002060"/>
                </a:solidFill>
                <a:latin typeface="+mn-lt"/>
              </a:rPr>
              <a:t>MS </a:t>
            </a:r>
            <a:r>
              <a:rPr lang="en-US" sz="3600" b="1" dirty="0">
                <a:solidFill>
                  <a:srgbClr val="002060"/>
                </a:solidFill>
                <a:latin typeface="+mn-lt"/>
              </a:rPr>
              <a:t>and compliance of products</a:t>
            </a:r>
            <a:endParaRPr lang="en-IN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286" y="899886"/>
            <a:ext cx="10555513" cy="5178185"/>
          </a:xfrm>
        </p:spPr>
        <p:txBody>
          <a:bodyPr>
            <a:noAutofit/>
          </a:bodyPr>
          <a:lstStyle/>
          <a:p>
            <a:pPr algn="just"/>
            <a:r>
              <a:rPr lang="en-IN" sz="2400" dirty="0" smtClean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In </a:t>
            </a:r>
            <a:r>
              <a:rPr lang="en-IN" sz="24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June 2019 </a:t>
            </a:r>
            <a:r>
              <a:rPr lang="en-IN" sz="2400" u="sng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hlinkClick r:id="rId3"/>
              </a:rPr>
              <a:t>Regulation (EU) 2019/1020 on market surveillance and compliance of products</a:t>
            </a:r>
            <a:r>
              <a:rPr lang="en-IN" sz="24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 was published, aiming at improving and modernising market surveillance</a:t>
            </a:r>
            <a:r>
              <a:rPr lang="en-IN" sz="2400" dirty="0" smtClean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.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+mn-lt"/>
              </a:rPr>
              <a:t>It will apply to 70 regulations and 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directives that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harmonise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at EU level requirements on non-food products to protect consumers, health and safety, 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environment 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and other public 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interests</a:t>
            </a:r>
          </a:p>
          <a:p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It will </a:t>
            </a:r>
            <a:r>
              <a:rPr lang="en-IN" sz="2400" dirty="0">
                <a:solidFill>
                  <a:srgbClr val="002060"/>
                </a:solidFill>
                <a:latin typeface="+mn-lt"/>
              </a:rPr>
              <a:t>replace 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Regulation (EC) 765/2008 </a:t>
            </a:r>
            <a:r>
              <a:rPr lang="en-IN" sz="2400" dirty="0">
                <a:solidFill>
                  <a:srgbClr val="002060"/>
                </a:solidFill>
                <a:latin typeface="+mn-lt"/>
              </a:rPr>
              <a:t>as from 16 July 2021, and will improve them in particular by</a:t>
            </a:r>
          </a:p>
          <a:p>
            <a:pPr lvl="1"/>
            <a:r>
              <a:rPr lang="en-IN" dirty="0">
                <a:solidFill>
                  <a:srgbClr val="002060"/>
                </a:solidFill>
                <a:latin typeface="+mn-lt"/>
              </a:rPr>
              <a:t>preventing non-compliance by providing information </a:t>
            </a:r>
            <a:r>
              <a:rPr lang="en-IN" dirty="0" smtClean="0">
                <a:solidFill>
                  <a:srgbClr val="002060"/>
                </a:solidFill>
                <a:latin typeface="+mn-lt"/>
              </a:rPr>
              <a:t>to businesses</a:t>
            </a:r>
          </a:p>
          <a:p>
            <a:pPr lvl="2"/>
            <a:r>
              <a:rPr lang="en-IN" dirty="0" smtClean="0">
                <a:solidFill>
                  <a:srgbClr val="002060"/>
                </a:solidFill>
                <a:latin typeface="+mn-lt"/>
              </a:rPr>
              <a:t>Single </a:t>
            </a:r>
            <a:r>
              <a:rPr lang="en-IN" dirty="0">
                <a:solidFill>
                  <a:srgbClr val="002060"/>
                </a:solidFill>
                <a:latin typeface="+mn-lt"/>
              </a:rPr>
              <a:t>Digital Gateway: product </a:t>
            </a:r>
            <a:r>
              <a:rPr lang="en-IN" dirty="0" smtClean="0">
                <a:solidFill>
                  <a:srgbClr val="002060"/>
                </a:solidFill>
                <a:latin typeface="+mn-lt"/>
              </a:rPr>
              <a:t>requirements and </a:t>
            </a:r>
            <a:r>
              <a:rPr lang="en-IN" dirty="0">
                <a:solidFill>
                  <a:srgbClr val="002060"/>
                </a:solidFill>
                <a:latin typeface="+mn-lt"/>
              </a:rPr>
              <a:t>obligations derived from EU legislation </a:t>
            </a:r>
          </a:p>
          <a:p>
            <a:pPr lvl="2"/>
            <a:r>
              <a:rPr lang="en-IN" dirty="0">
                <a:solidFill>
                  <a:srgbClr val="002060"/>
                </a:solidFill>
                <a:latin typeface="+mn-lt"/>
              </a:rPr>
              <a:t>National Product Contact Points: information </a:t>
            </a:r>
            <a:r>
              <a:rPr lang="en-IN" dirty="0" smtClean="0">
                <a:solidFill>
                  <a:srgbClr val="002060"/>
                </a:solidFill>
                <a:latin typeface="+mn-lt"/>
              </a:rPr>
              <a:t>on national </a:t>
            </a:r>
            <a:r>
              <a:rPr lang="en-IN" dirty="0">
                <a:solidFill>
                  <a:srgbClr val="002060"/>
                </a:solidFill>
                <a:latin typeface="+mn-lt"/>
              </a:rPr>
              <a:t>transposition and implementation</a:t>
            </a:r>
          </a:p>
          <a:p>
            <a:pPr lvl="1"/>
            <a:r>
              <a:rPr lang="en-IN" dirty="0" smtClean="0">
                <a:solidFill>
                  <a:srgbClr val="002060"/>
                </a:solidFill>
                <a:latin typeface="+mn-lt"/>
              </a:rPr>
              <a:t>joint </a:t>
            </a:r>
            <a:r>
              <a:rPr lang="en-IN" dirty="0">
                <a:solidFill>
                  <a:srgbClr val="002060"/>
                </a:solidFill>
                <a:latin typeface="+mn-lt"/>
              </a:rPr>
              <a:t>activities with </a:t>
            </a:r>
            <a:r>
              <a:rPr lang="en-IN" dirty="0" smtClean="0">
                <a:solidFill>
                  <a:srgbClr val="002060"/>
                </a:solidFill>
                <a:latin typeface="+mn-lt"/>
              </a:rPr>
              <a:t>businesses</a:t>
            </a:r>
          </a:p>
          <a:p>
            <a:pPr lvl="2"/>
            <a:r>
              <a:rPr lang="en-US" dirty="0">
                <a:solidFill>
                  <a:srgbClr val="002060"/>
                </a:solidFill>
                <a:latin typeface="+mn-lt"/>
              </a:rPr>
              <a:t>Raising awareness, providing guidance</a:t>
            </a:r>
          </a:p>
          <a:p>
            <a:pPr lvl="2"/>
            <a:r>
              <a:rPr lang="en-US" dirty="0">
                <a:solidFill>
                  <a:srgbClr val="002060"/>
                </a:solidFill>
                <a:latin typeface="+mn-lt"/>
              </a:rPr>
              <a:t>Identifying non-compliance: results of joint activities may be used for investigations</a:t>
            </a:r>
          </a:p>
          <a:p>
            <a:pPr marL="342900" lvl="1" indent="-342900">
              <a:defRPr/>
            </a:pPr>
            <a:endParaRPr lang="en-US" sz="20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216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828" y="159658"/>
            <a:ext cx="10511971" cy="697752"/>
          </a:xfrm>
        </p:spPr>
        <p:txBody>
          <a:bodyPr>
            <a:norm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+mn-lt"/>
              </a:rPr>
              <a:t>Continue…</a:t>
            </a:r>
            <a:endParaRPr lang="en-IN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286" y="899886"/>
            <a:ext cx="10555513" cy="5178185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ClrTx/>
            </a:pPr>
            <a:r>
              <a:rPr lang="en-US" dirty="0" smtClean="0">
                <a:latin typeface="+mn-lt"/>
              </a:rPr>
              <a:t>In </a:t>
            </a:r>
            <a:r>
              <a:rPr lang="en-US" dirty="0">
                <a:latin typeface="+mn-lt"/>
              </a:rPr>
              <a:t>order to facilitate administrative assistance and cooperation, Member States should also appoint a single liaison </a:t>
            </a:r>
            <a:r>
              <a:rPr lang="en-US" dirty="0" smtClean="0">
                <a:latin typeface="+mn-lt"/>
              </a:rPr>
              <a:t>office.</a:t>
            </a:r>
          </a:p>
          <a:p>
            <a:pPr>
              <a:spcBef>
                <a:spcPts val="0"/>
              </a:spcBef>
              <a:buClrTx/>
            </a:pPr>
            <a:r>
              <a:rPr lang="en-US" dirty="0" smtClean="0">
                <a:latin typeface="+mn-lt"/>
              </a:rPr>
              <a:t>National market surveillance strategies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Tx/>
            </a:pPr>
            <a:r>
              <a:rPr lang="fr-FR" sz="1800" dirty="0" err="1" smtClean="0">
                <a:latin typeface="+mn-lt"/>
              </a:rPr>
              <a:t>Every</a:t>
            </a:r>
            <a:r>
              <a:rPr lang="fr-FR" sz="1800" dirty="0" smtClean="0">
                <a:latin typeface="+mn-lt"/>
              </a:rPr>
              <a:t> 4 </a:t>
            </a:r>
            <a:r>
              <a:rPr lang="fr-FR" sz="1800" dirty="0" err="1" smtClean="0">
                <a:latin typeface="+mn-lt"/>
              </a:rPr>
              <a:t>years</a:t>
            </a:r>
            <a:r>
              <a:rPr lang="fr-FR" sz="1800" dirty="0" smtClean="0">
                <a:latin typeface="+mn-lt"/>
              </a:rPr>
              <a:t> – </a:t>
            </a:r>
            <a:r>
              <a:rPr lang="fr-FR" sz="1800" dirty="0" err="1" smtClean="0">
                <a:latin typeface="+mn-lt"/>
              </a:rPr>
              <a:t>considering</a:t>
            </a:r>
            <a:r>
              <a:rPr lang="fr-FR" sz="1800" dirty="0" smtClean="0">
                <a:latin typeface="+mn-lt"/>
              </a:rPr>
              <a:t> all </a:t>
            </a:r>
            <a:r>
              <a:rPr lang="fr-FR" sz="1800" dirty="0" err="1" smtClean="0">
                <a:latin typeface="+mn-lt"/>
              </a:rPr>
              <a:t>sectors</a:t>
            </a:r>
            <a:r>
              <a:rPr lang="fr-FR" sz="1800" dirty="0" smtClean="0">
                <a:latin typeface="+mn-lt"/>
              </a:rPr>
              <a:t> – set </a:t>
            </a:r>
            <a:r>
              <a:rPr lang="fr-FR" sz="1800" dirty="0" err="1" smtClean="0">
                <a:latin typeface="+mn-lt"/>
              </a:rPr>
              <a:t>priorities</a:t>
            </a:r>
            <a:endParaRPr lang="fr-FR" sz="1800" dirty="0" smtClean="0">
              <a:latin typeface="+mn-lt"/>
            </a:endParaRPr>
          </a:p>
          <a:p>
            <a:pPr>
              <a:spcBef>
                <a:spcPts val="0"/>
              </a:spcBef>
              <a:buClrTx/>
            </a:pPr>
            <a:r>
              <a:rPr lang="en-US" dirty="0" smtClean="0">
                <a:latin typeface="+mn-lt"/>
              </a:rPr>
              <a:t>Powers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Tx/>
            </a:pPr>
            <a:r>
              <a:rPr lang="fr-FR" sz="1800" dirty="0" err="1" smtClean="0">
                <a:latin typeface="+mn-lt"/>
              </a:rPr>
              <a:t>Updated</a:t>
            </a:r>
            <a:r>
              <a:rPr lang="fr-FR" sz="1800" dirty="0" smtClean="0">
                <a:latin typeface="+mn-lt"/>
              </a:rPr>
              <a:t> set of </a:t>
            </a:r>
            <a:r>
              <a:rPr lang="fr-FR" sz="1800" dirty="0" err="1" smtClean="0">
                <a:latin typeface="+mn-lt"/>
              </a:rPr>
              <a:t>powers</a:t>
            </a:r>
            <a:r>
              <a:rPr lang="fr-FR" sz="1800" dirty="0" smtClean="0">
                <a:latin typeface="+mn-lt"/>
              </a:rPr>
              <a:t>, </a:t>
            </a:r>
            <a:r>
              <a:rPr lang="fr-FR" sz="1800" dirty="0" err="1" smtClean="0">
                <a:latin typeface="+mn-lt"/>
              </a:rPr>
              <a:t>particularly</a:t>
            </a:r>
            <a:r>
              <a:rPr lang="fr-FR" sz="1800" dirty="0" smtClean="0">
                <a:latin typeface="+mn-lt"/>
              </a:rPr>
              <a:t> to deal </a:t>
            </a:r>
            <a:r>
              <a:rPr lang="fr-FR" sz="1800" dirty="0" err="1" smtClean="0">
                <a:latin typeface="+mn-lt"/>
              </a:rPr>
              <a:t>with</a:t>
            </a:r>
            <a:r>
              <a:rPr lang="fr-FR" sz="1800" dirty="0" smtClean="0">
                <a:latin typeface="+mn-lt"/>
              </a:rPr>
              <a:t> online sales (use </a:t>
            </a:r>
            <a:r>
              <a:rPr lang="fr-FR" sz="1800" dirty="0" err="1" smtClean="0">
                <a:latin typeface="+mn-lt"/>
              </a:rPr>
              <a:t>cover</a:t>
            </a:r>
            <a:r>
              <a:rPr lang="fr-FR" sz="1800" dirty="0" smtClean="0">
                <a:latin typeface="+mn-lt"/>
              </a:rPr>
              <a:t> </a:t>
            </a:r>
            <a:r>
              <a:rPr lang="fr-FR" sz="1800" dirty="0" err="1" smtClean="0">
                <a:latin typeface="+mn-lt"/>
              </a:rPr>
              <a:t>identity</a:t>
            </a:r>
            <a:r>
              <a:rPr lang="fr-FR" sz="1800" dirty="0" smtClean="0">
                <a:latin typeface="+mn-lt"/>
              </a:rPr>
              <a:t>, </a:t>
            </a:r>
            <a:r>
              <a:rPr lang="fr-FR" sz="1800" dirty="0" err="1" smtClean="0">
                <a:latin typeface="+mn-lt"/>
              </a:rPr>
              <a:t>require</a:t>
            </a:r>
            <a:r>
              <a:rPr lang="fr-FR" sz="1800" dirty="0" smtClean="0">
                <a:latin typeface="+mn-lt"/>
              </a:rPr>
              <a:t> </a:t>
            </a:r>
            <a:r>
              <a:rPr lang="fr-FR" sz="1800" dirty="0" err="1" smtClean="0">
                <a:latin typeface="+mn-lt"/>
              </a:rPr>
              <a:t>removal</a:t>
            </a:r>
            <a:r>
              <a:rPr lang="fr-FR" sz="1800" dirty="0" smtClean="0">
                <a:latin typeface="+mn-lt"/>
              </a:rPr>
              <a:t> of online content)</a:t>
            </a:r>
          </a:p>
          <a:p>
            <a:pPr>
              <a:spcBef>
                <a:spcPts val="0"/>
              </a:spcBef>
              <a:buClrTx/>
            </a:pPr>
            <a:r>
              <a:rPr lang="en-US" dirty="0" smtClean="0">
                <a:latin typeface="+mn-lt"/>
              </a:rPr>
              <a:t>Risk-based approach and measures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Tx/>
            </a:pPr>
            <a:r>
              <a:rPr lang="fr-FR" sz="1800" dirty="0" err="1" smtClean="0">
                <a:latin typeface="+mn-lt"/>
              </a:rPr>
              <a:t>Targetting</a:t>
            </a:r>
            <a:r>
              <a:rPr lang="fr-FR" sz="1800" dirty="0" smtClean="0">
                <a:latin typeface="+mn-lt"/>
              </a:rPr>
              <a:t> </a:t>
            </a:r>
            <a:r>
              <a:rPr lang="fr-FR" sz="1800" dirty="0" err="1" smtClean="0">
                <a:latin typeface="+mn-lt"/>
              </a:rPr>
              <a:t>products</a:t>
            </a:r>
            <a:r>
              <a:rPr lang="fr-FR" sz="1800" dirty="0" smtClean="0">
                <a:latin typeface="+mn-lt"/>
              </a:rPr>
              <a:t> more </a:t>
            </a:r>
            <a:r>
              <a:rPr lang="fr-FR" sz="1800" dirty="0" err="1" smtClean="0">
                <a:latin typeface="+mn-lt"/>
              </a:rPr>
              <a:t>likely</a:t>
            </a:r>
            <a:r>
              <a:rPr lang="fr-FR" sz="1800" dirty="0" smtClean="0">
                <a:latin typeface="+mn-lt"/>
              </a:rPr>
              <a:t> to </a:t>
            </a:r>
            <a:r>
              <a:rPr lang="fr-FR" sz="1800" dirty="0" err="1" smtClean="0">
                <a:latin typeface="+mn-lt"/>
              </a:rPr>
              <a:t>be</a:t>
            </a:r>
            <a:r>
              <a:rPr lang="fr-FR" sz="1800" dirty="0" smtClean="0">
                <a:latin typeface="+mn-lt"/>
              </a:rPr>
              <a:t> non-</a:t>
            </a:r>
            <a:r>
              <a:rPr lang="fr-FR" sz="1800" dirty="0" err="1" smtClean="0">
                <a:latin typeface="+mn-lt"/>
              </a:rPr>
              <a:t>compliant</a:t>
            </a:r>
            <a:endParaRPr lang="fr-FR" sz="1800" dirty="0" smtClean="0">
              <a:latin typeface="+mn-lt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ClrTx/>
            </a:pPr>
            <a:r>
              <a:rPr lang="fr-FR" sz="1800" dirty="0" err="1" smtClean="0">
                <a:latin typeface="+mn-lt"/>
              </a:rPr>
              <a:t>Requiring</a:t>
            </a:r>
            <a:r>
              <a:rPr lang="fr-FR" sz="1800" dirty="0" smtClean="0">
                <a:latin typeface="+mn-lt"/>
              </a:rPr>
              <a:t> </a:t>
            </a:r>
            <a:r>
              <a:rPr lang="fr-FR" sz="1800" dirty="0" err="1" smtClean="0">
                <a:latin typeface="+mn-lt"/>
              </a:rPr>
              <a:t>economic</a:t>
            </a:r>
            <a:r>
              <a:rPr lang="fr-FR" sz="1800" dirty="0" smtClean="0">
                <a:latin typeface="+mn-lt"/>
              </a:rPr>
              <a:t> </a:t>
            </a:r>
            <a:r>
              <a:rPr lang="fr-FR" sz="1800" dirty="0" err="1" smtClean="0">
                <a:latin typeface="+mn-lt"/>
              </a:rPr>
              <a:t>operators</a:t>
            </a:r>
            <a:r>
              <a:rPr lang="fr-FR" sz="1800" dirty="0" smtClean="0">
                <a:latin typeface="+mn-lt"/>
              </a:rPr>
              <a:t> to correct, </a:t>
            </a:r>
            <a:r>
              <a:rPr lang="fr-FR" sz="1800" dirty="0" err="1" smtClean="0">
                <a:latin typeface="+mn-lt"/>
              </a:rPr>
              <a:t>otherwise</a:t>
            </a:r>
            <a:r>
              <a:rPr lang="fr-FR" sz="1800" dirty="0" smtClean="0">
                <a:latin typeface="+mn-lt"/>
              </a:rPr>
              <a:t> restrictive </a:t>
            </a:r>
            <a:r>
              <a:rPr lang="fr-FR" sz="1800" dirty="0" err="1" smtClean="0">
                <a:latin typeface="+mn-lt"/>
              </a:rPr>
              <a:t>measures</a:t>
            </a:r>
            <a:endParaRPr lang="fr-FR" sz="1800" dirty="0" smtClean="0">
              <a:latin typeface="+mn-lt"/>
            </a:endParaRPr>
          </a:p>
          <a:p>
            <a:r>
              <a:rPr lang="en-IN" dirty="0" smtClean="0">
                <a:solidFill>
                  <a:srgbClr val="002060"/>
                </a:solidFill>
                <a:latin typeface="+mn-lt"/>
              </a:rPr>
              <a:t>improved </a:t>
            </a:r>
            <a:r>
              <a:rPr lang="en-IN" dirty="0">
                <a:solidFill>
                  <a:srgbClr val="002060"/>
                </a:solidFill>
                <a:latin typeface="+mn-lt"/>
              </a:rPr>
              <a:t>cooperation: between EU countries, between market surveillance and customs authorities, and through an EU product compliance network</a:t>
            </a:r>
          </a:p>
          <a:p>
            <a:pPr algn="just"/>
            <a:endParaRPr lang="en-IN" dirty="0">
              <a:solidFill>
                <a:srgbClr val="002060"/>
              </a:solidFill>
              <a:latin typeface="+mn-lt"/>
            </a:endParaRPr>
          </a:p>
          <a:p>
            <a:pPr marL="342900" lvl="1" indent="-342900">
              <a:defRPr/>
            </a:pPr>
            <a:endParaRPr lang="en-US" sz="20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947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828" y="159658"/>
            <a:ext cx="10511971" cy="697752"/>
          </a:xfrm>
        </p:spPr>
        <p:txBody>
          <a:bodyPr>
            <a:normAutofit/>
          </a:bodyPr>
          <a:lstStyle/>
          <a:p>
            <a:pPr lvl="0"/>
            <a:r>
              <a:rPr lang="en-US" sz="3600" b="1" dirty="0">
                <a:solidFill>
                  <a:srgbClr val="002060"/>
                </a:solidFill>
                <a:latin typeface="+mn-lt"/>
              </a:rPr>
              <a:t>Market surveillance of products sold online</a:t>
            </a:r>
            <a:endParaRPr lang="en-IN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827314"/>
            <a:ext cx="10540999" cy="5250758"/>
          </a:xfrm>
        </p:spPr>
        <p:txBody>
          <a:bodyPr>
            <a:noAutofit/>
          </a:bodyPr>
          <a:lstStyle/>
          <a:p>
            <a:pPr algn="just"/>
            <a:r>
              <a:rPr lang="en-IN" sz="3200" dirty="0">
                <a:solidFill>
                  <a:srgbClr val="002060"/>
                </a:solidFill>
                <a:latin typeface="+mn-lt"/>
              </a:rPr>
              <a:t>In July 2017, </a:t>
            </a:r>
            <a:r>
              <a:rPr lang="en-IN" sz="3200" dirty="0" smtClean="0">
                <a:solidFill>
                  <a:srgbClr val="002060"/>
                </a:solidFill>
                <a:latin typeface="+mn-lt"/>
              </a:rPr>
              <a:t>Commission </a:t>
            </a:r>
            <a:r>
              <a:rPr lang="en-IN" sz="3200" dirty="0">
                <a:solidFill>
                  <a:srgbClr val="002060"/>
                </a:solidFill>
                <a:latin typeface="+mn-lt"/>
              </a:rPr>
              <a:t>issued </a:t>
            </a:r>
            <a:r>
              <a:rPr lang="en-IN" sz="3200" u="sng" dirty="0">
                <a:solidFill>
                  <a:srgbClr val="002060"/>
                </a:solidFill>
                <a:latin typeface="+mn-lt"/>
                <a:hlinkClick r:id="rId3"/>
              </a:rPr>
              <a:t>guidelines</a:t>
            </a:r>
            <a:r>
              <a:rPr lang="en-IN" sz="3200" dirty="0">
                <a:solidFill>
                  <a:srgbClr val="002060"/>
                </a:solidFill>
                <a:latin typeface="+mn-lt"/>
              </a:rPr>
              <a:t> to help national </a:t>
            </a:r>
            <a:r>
              <a:rPr lang="en-IN" sz="3200" dirty="0" smtClean="0">
                <a:solidFill>
                  <a:srgbClr val="002060"/>
                </a:solidFill>
                <a:latin typeface="+mn-lt"/>
              </a:rPr>
              <a:t>MSAs better </a:t>
            </a:r>
            <a:r>
              <a:rPr lang="en-IN" sz="3200" dirty="0">
                <a:solidFill>
                  <a:srgbClr val="002060"/>
                </a:solidFill>
                <a:latin typeface="+mn-lt"/>
              </a:rPr>
              <a:t>control products sold online. These guidelines </a:t>
            </a:r>
            <a:r>
              <a:rPr lang="en-IN" sz="3200" dirty="0" smtClean="0">
                <a:solidFill>
                  <a:srgbClr val="002060"/>
                </a:solidFill>
                <a:latin typeface="+mn-lt"/>
              </a:rPr>
              <a:t>clarify that:</a:t>
            </a:r>
            <a:endParaRPr lang="en-IN" sz="3200" dirty="0">
              <a:solidFill>
                <a:srgbClr val="002060"/>
              </a:solidFill>
              <a:latin typeface="+mn-lt"/>
            </a:endParaRPr>
          </a:p>
          <a:p>
            <a:pPr lvl="1" algn="just"/>
            <a:r>
              <a:rPr lang="en-IN" sz="2800" dirty="0" smtClean="0">
                <a:solidFill>
                  <a:srgbClr val="002060"/>
                </a:solidFill>
                <a:latin typeface="+mn-lt"/>
              </a:rPr>
              <a:t>any </a:t>
            </a:r>
            <a:r>
              <a:rPr lang="en-IN" sz="2800" dirty="0">
                <a:solidFill>
                  <a:srgbClr val="002060"/>
                </a:solidFill>
                <a:latin typeface="+mn-lt"/>
              </a:rPr>
              <a:t>product sold online </a:t>
            </a:r>
            <a:r>
              <a:rPr lang="en-IN" sz="2800" dirty="0" smtClean="0">
                <a:solidFill>
                  <a:srgbClr val="002060"/>
                </a:solidFill>
                <a:latin typeface="+mn-lt"/>
              </a:rPr>
              <a:t>in EU </a:t>
            </a:r>
            <a:r>
              <a:rPr lang="en-IN" sz="2800" dirty="0">
                <a:solidFill>
                  <a:srgbClr val="002060"/>
                </a:solidFill>
                <a:latin typeface="+mn-lt"/>
              </a:rPr>
              <a:t>has to comply with EU product legislation, even if the producer is based outside the EU</a:t>
            </a:r>
          </a:p>
          <a:p>
            <a:pPr lvl="1" algn="just"/>
            <a:r>
              <a:rPr lang="en-IN" sz="2800" dirty="0">
                <a:solidFill>
                  <a:srgbClr val="002060"/>
                </a:solidFill>
                <a:latin typeface="+mn-lt"/>
              </a:rPr>
              <a:t>o</a:t>
            </a:r>
            <a:r>
              <a:rPr lang="en-IN" sz="2800" dirty="0" smtClean="0">
                <a:solidFill>
                  <a:srgbClr val="002060"/>
                </a:solidFill>
                <a:latin typeface="+mn-lt"/>
              </a:rPr>
              <a:t>bligations </a:t>
            </a:r>
            <a:r>
              <a:rPr lang="en-IN" sz="2800" dirty="0">
                <a:solidFill>
                  <a:srgbClr val="002060"/>
                </a:solidFill>
                <a:latin typeface="+mn-lt"/>
              </a:rPr>
              <a:t>of online marketplaces when authorities require them to remove dangerous products through the 'notice and action procedure', as defined in the </a:t>
            </a:r>
            <a:r>
              <a:rPr lang="en-IN" sz="2800" u="sng" dirty="0">
                <a:solidFill>
                  <a:srgbClr val="002060"/>
                </a:solidFill>
                <a:latin typeface="+mn-lt"/>
                <a:hlinkClick r:id="rId4"/>
              </a:rPr>
              <a:t>e-Commerce Directive</a:t>
            </a:r>
            <a:endParaRPr lang="en-IN" sz="2800" dirty="0">
              <a:solidFill>
                <a:srgbClr val="002060"/>
              </a:solidFill>
              <a:latin typeface="+mn-lt"/>
            </a:endParaRPr>
          </a:p>
          <a:p>
            <a:pPr lvl="1" algn="just"/>
            <a:r>
              <a:rPr lang="en-IN" sz="2800" dirty="0">
                <a:solidFill>
                  <a:srgbClr val="002060"/>
                </a:solidFill>
                <a:latin typeface="+mn-lt"/>
              </a:rPr>
              <a:t>the responsibility of all actors in the supply chain, including fulfilment service providers who receive the order, package and send the </a:t>
            </a:r>
            <a:r>
              <a:rPr lang="en-IN" sz="2800" dirty="0" smtClean="0">
                <a:solidFill>
                  <a:srgbClr val="002060"/>
                </a:solidFill>
                <a:latin typeface="+mn-lt"/>
              </a:rPr>
              <a:t>product</a:t>
            </a:r>
            <a:r>
              <a:rPr lang="en-US" dirty="0">
                <a:solidFill>
                  <a:srgbClr val="002060"/>
                </a:solidFill>
                <a:latin typeface="+mn-lt"/>
              </a:rPr>
              <a:t>.</a:t>
            </a:r>
            <a:endParaRPr lang="en-IN" sz="28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415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828" y="203201"/>
            <a:ext cx="10511971" cy="697752"/>
          </a:xfrm>
        </p:spPr>
        <p:txBody>
          <a:bodyPr>
            <a:normAutofit/>
          </a:bodyPr>
          <a:lstStyle/>
          <a:p>
            <a:pPr lvl="0"/>
            <a:r>
              <a:rPr lang="en-IN" sz="3600" b="1" dirty="0" smtClean="0">
                <a:solidFill>
                  <a:srgbClr val="002060"/>
                </a:solidFill>
                <a:latin typeface="+mn-lt"/>
              </a:rPr>
              <a:t>Exchange of Information</a:t>
            </a:r>
            <a:endParaRPr lang="en-IN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828" y="900953"/>
            <a:ext cx="10511971" cy="5177118"/>
          </a:xfrm>
        </p:spPr>
        <p:txBody>
          <a:bodyPr>
            <a:noAutofit/>
          </a:bodyPr>
          <a:lstStyle/>
          <a:p>
            <a:pPr algn="just"/>
            <a:r>
              <a:rPr lang="en-US" sz="2200" dirty="0">
                <a:solidFill>
                  <a:srgbClr val="002060"/>
                </a:solidFill>
                <a:latin typeface="+mn-lt"/>
              </a:rPr>
              <a:t>Effective cross-border cooperation between 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MSAs in </a:t>
            </a:r>
            <a:r>
              <a:rPr lang="en-US" sz="2200" dirty="0">
                <a:solidFill>
                  <a:srgbClr val="002060"/>
                </a:solidFill>
                <a:latin typeface="+mn-lt"/>
              </a:rPr>
              <a:t>different EU countries is essential to ensure efficient, comprehensive, and consistent market surveillance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.</a:t>
            </a:r>
          </a:p>
          <a:p>
            <a:pPr algn="just"/>
            <a:r>
              <a:rPr lang="en-US" sz="2200" dirty="0">
                <a:solidFill>
                  <a:srgbClr val="002060"/>
                </a:solidFill>
                <a:latin typeface="+mn-lt"/>
              </a:rPr>
              <a:t>tools for the pooling of information and cooperation at EU 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level:</a:t>
            </a:r>
          </a:p>
          <a:p>
            <a:pPr lvl="1" algn="just"/>
            <a:r>
              <a:rPr lang="en-IN" sz="1800" b="1" dirty="0" smtClean="0">
                <a:solidFill>
                  <a:srgbClr val="002060"/>
                </a:solidFill>
                <a:latin typeface="+mn-lt"/>
              </a:rPr>
              <a:t>Rapid Information System (</a:t>
            </a:r>
            <a:r>
              <a:rPr lang="en-IN" sz="1800" b="1" u="sng" dirty="0" smtClean="0">
                <a:solidFill>
                  <a:srgbClr val="002060"/>
                </a:solidFill>
                <a:latin typeface="+mn-lt"/>
                <a:hlinkClick r:id="rId3"/>
              </a:rPr>
              <a:t>RAPEX</a:t>
            </a:r>
            <a:r>
              <a:rPr lang="en-IN" sz="1800" b="1" dirty="0" smtClean="0">
                <a:solidFill>
                  <a:srgbClr val="002060"/>
                </a:solidFill>
                <a:latin typeface="+mn-lt"/>
              </a:rPr>
              <a:t>)</a:t>
            </a:r>
            <a:r>
              <a:rPr lang="en-IN" sz="1800" dirty="0" smtClean="0">
                <a:solidFill>
                  <a:srgbClr val="002060"/>
                </a:solidFill>
                <a:latin typeface="+mn-lt"/>
              </a:rPr>
              <a:t> - facilitates the rapid exchange of information among EU countries and European Commission.</a:t>
            </a:r>
          </a:p>
          <a:p>
            <a:pPr lvl="1" algn="just"/>
            <a:r>
              <a:rPr lang="en-IN" sz="1800" b="1" dirty="0" smtClean="0">
                <a:solidFill>
                  <a:srgbClr val="002060"/>
                </a:solidFill>
                <a:latin typeface="+mn-lt"/>
              </a:rPr>
              <a:t>Information and Communication System on Market Surveillance (</a:t>
            </a:r>
            <a:r>
              <a:rPr lang="en-IN" sz="1800" u="sng" dirty="0" smtClean="0">
                <a:solidFill>
                  <a:srgbClr val="002060"/>
                </a:solidFill>
                <a:latin typeface="+mn-lt"/>
                <a:hlinkClick r:id="rId4"/>
              </a:rPr>
              <a:t>ICSMS</a:t>
            </a:r>
            <a:r>
              <a:rPr lang="en-IN" sz="1800" u="sng" dirty="0" smtClean="0">
                <a:solidFill>
                  <a:srgbClr val="002060"/>
                </a:solidFill>
                <a:latin typeface="+mn-lt"/>
              </a:rPr>
              <a:t>)</a:t>
            </a:r>
            <a:r>
              <a:rPr lang="en-IN" sz="1800" dirty="0" smtClean="0">
                <a:solidFill>
                  <a:srgbClr val="002060"/>
                </a:solidFill>
                <a:latin typeface="+mn-lt"/>
              </a:rPr>
              <a:t> for information exchange will include </a:t>
            </a:r>
            <a:r>
              <a:rPr lang="en-IN" sz="1800" b="1" dirty="0" smtClean="0">
                <a:solidFill>
                  <a:srgbClr val="002060"/>
                </a:solidFill>
                <a:latin typeface="+mn-lt"/>
              </a:rPr>
              <a:t>best practices</a:t>
            </a:r>
            <a:r>
              <a:rPr lang="en-IN" sz="1800" dirty="0" smtClean="0">
                <a:solidFill>
                  <a:srgbClr val="002060"/>
                </a:solidFill>
                <a:latin typeface="+mn-lt"/>
              </a:rPr>
              <a:t>, results of joint actions, details of non-compliant products and information on national market surveillance programmes.</a:t>
            </a:r>
          </a:p>
          <a:p>
            <a:pPr lvl="1" algn="just"/>
            <a:r>
              <a:rPr lang="en-IN" sz="1800" b="1" dirty="0" smtClean="0">
                <a:solidFill>
                  <a:srgbClr val="002060"/>
                </a:solidFill>
                <a:latin typeface="+mn-lt"/>
              </a:rPr>
              <a:t>Safeguard procedures</a:t>
            </a:r>
            <a:r>
              <a:rPr lang="en-IN" sz="1800" dirty="0" smtClean="0">
                <a:solidFill>
                  <a:srgbClr val="002060"/>
                </a:solidFill>
                <a:latin typeface="+mn-lt"/>
              </a:rPr>
              <a:t> - which obliges EU countries to communicate any measures they take which restrict the free movement of a product because it presents a risk or is otherwise non-compliant.</a:t>
            </a:r>
          </a:p>
          <a:p>
            <a:pPr lvl="1" algn="just"/>
            <a:r>
              <a:rPr lang="en-IN" sz="1800" b="1" u="sng" dirty="0" smtClean="0">
                <a:solidFill>
                  <a:srgbClr val="002060"/>
                </a:solidFill>
                <a:latin typeface="+mn-lt"/>
                <a:hlinkClick r:id="rId5"/>
              </a:rPr>
              <a:t>Administrative Co-operation Groups (</a:t>
            </a:r>
            <a:r>
              <a:rPr lang="en-IN" sz="1800" b="1" u="sng" dirty="0" err="1" smtClean="0">
                <a:solidFill>
                  <a:srgbClr val="002060"/>
                </a:solidFill>
                <a:latin typeface="+mn-lt"/>
                <a:hlinkClick r:id="rId5"/>
              </a:rPr>
              <a:t>AdCos</a:t>
            </a:r>
            <a:r>
              <a:rPr lang="en-IN" sz="1800" b="1" u="sng" dirty="0" smtClean="0">
                <a:solidFill>
                  <a:srgbClr val="002060"/>
                </a:solidFill>
                <a:latin typeface="+mn-lt"/>
                <a:hlinkClick r:id="rId5"/>
              </a:rPr>
              <a:t>)</a:t>
            </a:r>
            <a:r>
              <a:rPr lang="en-IN" sz="1800" b="1" dirty="0" smtClean="0">
                <a:solidFill>
                  <a:srgbClr val="002060"/>
                </a:solidFill>
                <a:latin typeface="+mn-lt"/>
              </a:rPr>
              <a:t> </a:t>
            </a:r>
            <a:r>
              <a:rPr lang="en-IN" sz="1800" dirty="0" smtClean="0">
                <a:solidFill>
                  <a:srgbClr val="002060"/>
                </a:solidFill>
                <a:latin typeface="+mn-lt"/>
              </a:rPr>
              <a:t>- Commission facilitates discussions within </a:t>
            </a:r>
            <a:r>
              <a:rPr lang="en-IN" sz="1800" dirty="0" err="1" smtClean="0">
                <a:solidFill>
                  <a:srgbClr val="002060"/>
                </a:solidFill>
                <a:latin typeface="+mn-lt"/>
              </a:rPr>
              <a:t>AdCos</a:t>
            </a:r>
            <a:r>
              <a:rPr lang="en-IN" sz="1800" dirty="0" smtClean="0">
                <a:solidFill>
                  <a:srgbClr val="002060"/>
                </a:solidFill>
                <a:latin typeface="+mn-lt"/>
              </a:rPr>
              <a:t> composed of market surveillance experts. The purpose is to share information and cooperate on practical matters related to the implementation of EU laws.</a:t>
            </a:r>
          </a:p>
          <a:p>
            <a:pPr lvl="1" algn="just"/>
            <a:r>
              <a:rPr lang="en-IN" sz="1800" b="1" dirty="0" smtClean="0">
                <a:solidFill>
                  <a:srgbClr val="002060"/>
                </a:solidFill>
                <a:latin typeface="+mn-lt"/>
              </a:rPr>
              <a:t>Financing of </a:t>
            </a:r>
            <a:r>
              <a:rPr lang="en-IN" sz="1800" b="1" u="sng" dirty="0" smtClean="0">
                <a:solidFill>
                  <a:srgbClr val="002060"/>
                </a:solidFill>
                <a:latin typeface="+mn-lt"/>
                <a:hlinkClick r:id="rId6"/>
              </a:rPr>
              <a:t>joint actions</a:t>
            </a:r>
            <a:r>
              <a:rPr lang="en-IN" sz="1800" dirty="0" smtClean="0">
                <a:solidFill>
                  <a:srgbClr val="002060"/>
                </a:solidFill>
                <a:latin typeface="+mn-lt"/>
              </a:rPr>
              <a:t> – Commission finances MS activities jointly carried out by national authorities. </a:t>
            </a:r>
          </a:p>
          <a:p>
            <a:pPr lvl="1" algn="just"/>
            <a:r>
              <a:rPr lang="en-IN" sz="1800" dirty="0" smtClean="0">
                <a:solidFill>
                  <a:srgbClr val="002060"/>
                </a:solidFill>
                <a:latin typeface="+mn-lt"/>
              </a:rPr>
              <a:t>Regular contacts and policy discussions with national representatives in the </a:t>
            </a:r>
            <a:r>
              <a:rPr lang="en-IN" sz="1800" u="sng" dirty="0" smtClean="0">
                <a:solidFill>
                  <a:srgbClr val="002060"/>
                </a:solidFill>
                <a:latin typeface="+mn-lt"/>
                <a:hlinkClick r:id="rId7"/>
              </a:rPr>
              <a:t>Expert Group on the Internal Market for Products</a:t>
            </a:r>
            <a:endParaRPr lang="en-IN" sz="1800" dirty="0" smtClean="0">
              <a:solidFill>
                <a:srgbClr val="002060"/>
              </a:solidFill>
              <a:latin typeface="+mn-lt"/>
            </a:endParaRPr>
          </a:p>
          <a:p>
            <a:pPr marL="0" lvl="1" indent="0" algn="just">
              <a:buNone/>
              <a:defRPr/>
            </a:pPr>
            <a:r>
              <a:rPr lang="en-IN" sz="2000" b="1" i="1" u="sng" dirty="0" smtClean="0">
                <a:latin typeface="+mn-lt"/>
                <a:hlinkClick r:id="rId8"/>
              </a:rPr>
              <a:t>Click </a:t>
            </a:r>
            <a:r>
              <a:rPr lang="en-IN" sz="2000" b="1" i="1" u="sng" dirty="0">
                <a:latin typeface="+mn-lt"/>
                <a:hlinkClick r:id="rId8"/>
              </a:rPr>
              <a:t>here</a:t>
            </a:r>
            <a:r>
              <a:rPr lang="en-IN" sz="2000" b="1" i="1" dirty="0">
                <a:latin typeface="+mn-lt"/>
              </a:rPr>
              <a:t> for the guidance on cross-border cooperation among EU </a:t>
            </a:r>
            <a:r>
              <a:rPr lang="en-IN" sz="2000" b="1" i="1" dirty="0" smtClean="0">
                <a:latin typeface="+mn-lt"/>
              </a:rPr>
              <a:t>MSAs</a:t>
            </a:r>
            <a:endParaRPr lang="en-IN" sz="2000" i="1" dirty="0">
              <a:latin typeface="+mn-lt"/>
            </a:endParaRPr>
          </a:p>
          <a:p>
            <a:pPr marL="342900" lvl="1" indent="-342900" algn="just">
              <a:defRPr/>
            </a:pPr>
            <a:endParaRPr lang="en-US" sz="2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336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828" y="203201"/>
            <a:ext cx="10511971" cy="697752"/>
          </a:xfrm>
        </p:spPr>
        <p:txBody>
          <a:bodyPr>
            <a:normAutofit/>
          </a:bodyPr>
          <a:lstStyle/>
          <a:p>
            <a:pPr lvl="0"/>
            <a:r>
              <a:rPr lang="en-IN" sz="3600" b="1" dirty="0">
                <a:solidFill>
                  <a:srgbClr val="002060"/>
                </a:solidFill>
                <a:latin typeface="+mn-lt"/>
              </a:rPr>
              <a:t>Risk </a:t>
            </a:r>
            <a:r>
              <a:rPr lang="en-IN" sz="3600" b="1" dirty="0" smtClean="0">
                <a:solidFill>
                  <a:srgbClr val="002060"/>
                </a:solidFill>
                <a:latin typeface="+mn-lt"/>
              </a:rPr>
              <a:t>Assessment</a:t>
            </a:r>
            <a:endParaRPr lang="en-IN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885371"/>
            <a:ext cx="10540999" cy="5192699"/>
          </a:xfrm>
        </p:spPr>
        <p:txBody>
          <a:bodyPr>
            <a:noAutofit/>
          </a:bodyPr>
          <a:lstStyle/>
          <a:p>
            <a:pPr algn="just"/>
            <a:r>
              <a:rPr lang="en-IN" sz="2200" dirty="0" smtClean="0">
                <a:solidFill>
                  <a:srgbClr val="002060"/>
                </a:solidFill>
                <a:latin typeface="+mn-lt"/>
              </a:rPr>
              <a:t>In EU, MSAs has </a:t>
            </a:r>
            <a:r>
              <a:rPr lang="en-IN" sz="2200" dirty="0">
                <a:solidFill>
                  <a:srgbClr val="002060"/>
                </a:solidFill>
                <a:latin typeface="+mn-lt"/>
              </a:rPr>
              <a:t>to carry out a risk assessment (as part of the compliance assessment) as soon as a noncompliant product representing a risk to the health or safety of persons or to other aspects of public interest protection is identified</a:t>
            </a:r>
            <a:r>
              <a:rPr lang="en-IN" sz="2200" dirty="0" smtClean="0">
                <a:solidFill>
                  <a:srgbClr val="002060"/>
                </a:solidFill>
                <a:latin typeface="+mn-lt"/>
              </a:rPr>
              <a:t>.</a:t>
            </a:r>
          </a:p>
          <a:p>
            <a:pPr algn="just"/>
            <a:r>
              <a:rPr lang="en-IN" sz="2200" u="sng" dirty="0">
                <a:solidFill>
                  <a:srgbClr val="002060"/>
                </a:solidFill>
                <a:latin typeface="+mn-lt"/>
                <a:hlinkClick r:id="rId3"/>
              </a:rPr>
              <a:t>EU general risk assessment methodology</a:t>
            </a:r>
            <a:r>
              <a:rPr lang="en-IN" sz="2200" dirty="0">
                <a:solidFill>
                  <a:srgbClr val="002060"/>
                </a:solidFill>
                <a:latin typeface="+mn-lt"/>
              </a:rPr>
              <a:t> implements Article 20 of Regulation (EC) </a:t>
            </a:r>
            <a:r>
              <a:rPr lang="en-IN" sz="2200" dirty="0" smtClean="0">
                <a:solidFill>
                  <a:srgbClr val="002060"/>
                </a:solidFill>
                <a:latin typeface="+mn-lt"/>
              </a:rPr>
              <a:t>765/2008 </a:t>
            </a:r>
            <a:r>
              <a:rPr lang="en-IN" sz="2200" dirty="0">
                <a:solidFill>
                  <a:srgbClr val="002060"/>
                </a:solidFill>
                <a:latin typeface="+mn-lt"/>
              </a:rPr>
              <a:t>and </a:t>
            </a:r>
            <a:r>
              <a:rPr lang="en-IN" sz="2200" i="1" dirty="0">
                <a:solidFill>
                  <a:srgbClr val="002060"/>
                </a:solidFill>
                <a:latin typeface="+mn-lt"/>
              </a:rPr>
              <a:t>intended to assist </a:t>
            </a:r>
            <a:r>
              <a:rPr lang="en-IN" sz="2200" i="1" dirty="0" smtClean="0">
                <a:solidFill>
                  <a:srgbClr val="002060"/>
                </a:solidFill>
                <a:latin typeface="+mn-lt"/>
              </a:rPr>
              <a:t>MSAs </a:t>
            </a:r>
            <a:r>
              <a:rPr lang="en-IN" sz="2200" i="1" dirty="0">
                <a:solidFill>
                  <a:srgbClr val="002060"/>
                </a:solidFill>
                <a:latin typeface="+mn-lt"/>
              </a:rPr>
              <a:t>when they assess the compliance of products that are subject to Union harmonization legislation</a:t>
            </a:r>
            <a:r>
              <a:rPr lang="en-IN" sz="2200" dirty="0">
                <a:solidFill>
                  <a:srgbClr val="002060"/>
                </a:solidFill>
                <a:latin typeface="+mn-lt"/>
              </a:rPr>
              <a:t>. </a:t>
            </a:r>
            <a:endParaRPr lang="en-IN" sz="2200" dirty="0" smtClean="0">
              <a:solidFill>
                <a:srgbClr val="002060"/>
              </a:solidFill>
              <a:latin typeface="+mn-lt"/>
            </a:endParaRPr>
          </a:p>
          <a:p>
            <a:pPr algn="just"/>
            <a:r>
              <a:rPr lang="en-IN" sz="2200" dirty="0" smtClean="0">
                <a:solidFill>
                  <a:srgbClr val="002060"/>
                </a:solidFill>
                <a:latin typeface="+mn-lt"/>
              </a:rPr>
              <a:t>It builds </a:t>
            </a:r>
            <a:r>
              <a:rPr lang="en-IN" sz="2200" dirty="0">
                <a:solidFill>
                  <a:srgbClr val="002060"/>
                </a:solidFill>
                <a:latin typeface="+mn-lt"/>
              </a:rPr>
              <a:t>on the RAPEX Guidelines, developed within the framework of </a:t>
            </a:r>
            <a:r>
              <a:rPr lang="en-IN" sz="2200" dirty="0" smtClean="0">
                <a:solidFill>
                  <a:srgbClr val="002060"/>
                </a:solidFill>
                <a:latin typeface="+mn-lt"/>
              </a:rPr>
              <a:t>Directive </a:t>
            </a:r>
            <a:r>
              <a:rPr lang="en-IN" sz="2200" dirty="0">
                <a:solidFill>
                  <a:srgbClr val="002060"/>
                </a:solidFill>
                <a:latin typeface="+mn-lt"/>
              </a:rPr>
              <a:t>on General Product Safety (GPSD) and extends them in two respects: </a:t>
            </a:r>
          </a:p>
          <a:p>
            <a:pPr lvl="1" algn="just"/>
            <a:r>
              <a:rPr lang="en-IN" sz="2200" dirty="0">
                <a:solidFill>
                  <a:srgbClr val="002060"/>
                </a:solidFill>
                <a:latin typeface="+mn-lt"/>
              </a:rPr>
              <a:t>to make sure that </a:t>
            </a:r>
            <a:r>
              <a:rPr lang="en-IN" sz="2200" dirty="0" smtClean="0">
                <a:solidFill>
                  <a:srgbClr val="002060"/>
                </a:solidFill>
                <a:latin typeface="+mn-lt"/>
              </a:rPr>
              <a:t>broader </a:t>
            </a:r>
            <a:r>
              <a:rPr lang="en-IN" sz="2200" dirty="0">
                <a:solidFill>
                  <a:srgbClr val="002060"/>
                </a:solidFill>
                <a:latin typeface="+mn-lt"/>
              </a:rPr>
              <a:t>categories of public risk protected under EU harmonization legislation can be taken into account; </a:t>
            </a:r>
          </a:p>
          <a:p>
            <a:pPr lvl="1" algn="just"/>
            <a:r>
              <a:rPr lang="en-IN" sz="2200" dirty="0">
                <a:solidFill>
                  <a:srgbClr val="002060"/>
                </a:solidFill>
                <a:latin typeface="+mn-lt"/>
              </a:rPr>
              <a:t>to reflect the specific legal requirements on harmonised products.</a:t>
            </a:r>
          </a:p>
          <a:p>
            <a:pPr marL="0" indent="0" algn="just">
              <a:buNone/>
            </a:pPr>
            <a:endParaRPr lang="en-IN" sz="2200" dirty="0">
              <a:solidFill>
                <a:srgbClr val="002060"/>
              </a:solidFill>
              <a:latin typeface="+mn-lt"/>
            </a:endParaRPr>
          </a:p>
          <a:p>
            <a:pPr marL="0" indent="0" algn="just">
              <a:buNone/>
            </a:pPr>
            <a:r>
              <a:rPr lang="en-IN" sz="2200" b="1" u="sng" dirty="0" smtClean="0">
                <a:solidFill>
                  <a:srgbClr val="002060"/>
                </a:solidFill>
                <a:latin typeface="+mn-lt"/>
              </a:rPr>
              <a:t>For </a:t>
            </a:r>
            <a:r>
              <a:rPr lang="en-IN" sz="2200" b="1" u="sng" dirty="0">
                <a:solidFill>
                  <a:srgbClr val="002060"/>
                </a:solidFill>
                <a:latin typeface="+mn-lt"/>
              </a:rPr>
              <a:t>more details, please </a:t>
            </a:r>
            <a:r>
              <a:rPr lang="en-IN" sz="2200" b="1" u="sng" dirty="0">
                <a:solidFill>
                  <a:srgbClr val="002060"/>
                </a:solidFill>
                <a:latin typeface="+mn-lt"/>
                <a:hlinkClick r:id="rId4"/>
              </a:rPr>
              <a:t>click here</a:t>
            </a:r>
            <a:endParaRPr lang="en-IN" sz="2200" dirty="0">
              <a:solidFill>
                <a:srgbClr val="002060"/>
              </a:solidFill>
              <a:latin typeface="+mn-lt"/>
            </a:endParaRPr>
          </a:p>
          <a:p>
            <a:pPr algn="just"/>
            <a:endParaRPr lang="en-IN" sz="2200" dirty="0" smtClean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917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828" y="203201"/>
            <a:ext cx="10511971" cy="697752"/>
          </a:xfrm>
        </p:spPr>
        <p:txBody>
          <a:bodyPr>
            <a:normAutofit/>
          </a:bodyPr>
          <a:lstStyle/>
          <a:p>
            <a:pPr lvl="0"/>
            <a:r>
              <a:rPr lang="en-IN" sz="3600" b="1" dirty="0" smtClean="0">
                <a:solidFill>
                  <a:srgbClr val="002060"/>
                </a:solidFill>
                <a:latin typeface="+mn-lt"/>
              </a:rPr>
              <a:t>Main Challenges</a:t>
            </a:r>
            <a:endParaRPr lang="en-IN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14" y="870857"/>
            <a:ext cx="10526485" cy="5207214"/>
          </a:xfrm>
        </p:spPr>
        <p:txBody>
          <a:bodyPr>
            <a:noAutofit/>
          </a:bodyPr>
          <a:lstStyle/>
          <a:p>
            <a:pPr algn="just"/>
            <a:r>
              <a:rPr lang="en-IN" sz="3200" dirty="0">
                <a:solidFill>
                  <a:srgbClr val="002060"/>
                </a:solidFill>
                <a:latin typeface="+mn-lt"/>
              </a:rPr>
              <a:t>Several factors affect </a:t>
            </a:r>
            <a:r>
              <a:rPr lang="en-IN" sz="3200" dirty="0" smtClean="0">
                <a:solidFill>
                  <a:srgbClr val="002060"/>
                </a:solidFill>
                <a:latin typeface="+mn-lt"/>
              </a:rPr>
              <a:t>MSAs </a:t>
            </a:r>
            <a:r>
              <a:rPr lang="en-IN" sz="3200" dirty="0">
                <a:solidFill>
                  <a:srgbClr val="002060"/>
                </a:solidFill>
                <a:latin typeface="+mn-lt"/>
              </a:rPr>
              <a:t>ability to check whether products made available in the EU are manufactured according to EU law:</a:t>
            </a:r>
          </a:p>
          <a:p>
            <a:pPr lvl="1" algn="just"/>
            <a:r>
              <a:rPr lang="en-IN" sz="2800" dirty="0">
                <a:solidFill>
                  <a:srgbClr val="002060"/>
                </a:solidFill>
                <a:latin typeface="+mn-lt"/>
              </a:rPr>
              <a:t>Supply chains may be very complex and encompass several countries.</a:t>
            </a:r>
          </a:p>
          <a:p>
            <a:pPr lvl="1" algn="just"/>
            <a:r>
              <a:rPr lang="en-IN" sz="2800" dirty="0">
                <a:solidFill>
                  <a:srgbClr val="002060"/>
                </a:solidFill>
                <a:latin typeface="+mn-lt"/>
              </a:rPr>
              <a:t>Economic operators may be located in a country different to those in which products are made available. Often, they are located outside the EU.</a:t>
            </a:r>
          </a:p>
          <a:p>
            <a:pPr lvl="1" algn="just"/>
            <a:r>
              <a:rPr lang="en-IN" sz="2800" dirty="0">
                <a:solidFill>
                  <a:srgbClr val="002060"/>
                </a:solidFill>
                <a:latin typeface="+mn-lt"/>
              </a:rPr>
              <a:t>Consumers may purchase products through the internet.</a:t>
            </a:r>
          </a:p>
        </p:txBody>
      </p:sp>
    </p:spTree>
    <p:extLst>
      <p:ext uri="{BB962C8B-B14F-4D97-AF65-F5344CB8AC3E}">
        <p14:creationId xmlns:p14="http://schemas.microsoft.com/office/powerpoint/2010/main" val="409566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14076</TotalTime>
  <Words>744</Words>
  <Application>Microsoft Office PowerPoint</Application>
  <PresentationFormat>Widescreen</PresentationFormat>
  <Paragraphs>86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Office Theme</vt:lpstr>
      <vt:lpstr>Market Surveillance in Europe</vt:lpstr>
      <vt:lpstr>What is Market Surveillance</vt:lpstr>
      <vt:lpstr>Legislation in force</vt:lpstr>
      <vt:lpstr>New regulation on MS and compliance of products</vt:lpstr>
      <vt:lpstr>Continue…</vt:lpstr>
      <vt:lpstr>Market surveillance of products sold online</vt:lpstr>
      <vt:lpstr>Exchange of Information</vt:lpstr>
      <vt:lpstr>Risk Assessment</vt:lpstr>
      <vt:lpstr>Main Challenges</vt:lpstr>
      <vt:lpstr>Best Practice: Market Surveillance of vehicle emissions</vt:lpstr>
      <vt:lpstr>PowerPoint Presentation</vt:lpstr>
    </vt:vector>
  </TitlesOfParts>
  <Company>CENCENELEC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SESEI IV - Expert Report March 2020</dc:title>
  <dc:creator>Dinesh Chand Sharma / EU Project SESEI</dc:creator>
  <cp:lastModifiedBy>Dinesh Chand Sharma</cp:lastModifiedBy>
  <cp:revision>825</cp:revision>
  <cp:lastPrinted>2019-06-11T08:39:54Z</cp:lastPrinted>
  <dcterms:created xsi:type="dcterms:W3CDTF">2017-05-19T07:13:29Z</dcterms:created>
  <dcterms:modified xsi:type="dcterms:W3CDTF">2020-08-26T12:35:07Z</dcterms:modified>
</cp:coreProperties>
</file>