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18" r:id="rId2"/>
    <p:sldId id="1426" r:id="rId3"/>
    <p:sldId id="1421" r:id="rId4"/>
    <p:sldId id="1404" r:id="rId5"/>
    <p:sldId id="1408" r:id="rId6"/>
    <p:sldId id="1418" r:id="rId7"/>
    <p:sldId id="1417" r:id="rId8"/>
    <p:sldId id="1429" r:id="rId9"/>
    <p:sldId id="1430" r:id="rId10"/>
    <p:sldId id="1431" r:id="rId11"/>
    <p:sldId id="1422" r:id="rId12"/>
    <p:sldId id="267" r:id="rId13"/>
    <p:sldId id="1425" r:id="rId14"/>
    <p:sldId id="1433" r:id="rId15"/>
    <p:sldId id="770" r:id="rId16"/>
    <p:sldId id="761" r:id="rId17"/>
    <p:sldId id="1432" r:id="rId18"/>
    <p:sldId id="1428" r:id="rId19"/>
    <p:sldId id="1434" r:id="rId20"/>
    <p:sldId id="1424" r:id="rId21"/>
    <p:sldId id="399"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C3C0FA-B30F-4CC0-B8C1-74EAB3A00E12}">
          <p14:sldIdLst>
            <p14:sldId id="418"/>
            <p14:sldId id="1426"/>
            <p14:sldId id="1421"/>
            <p14:sldId id="1404"/>
            <p14:sldId id="1408"/>
            <p14:sldId id="1418"/>
            <p14:sldId id="1417"/>
            <p14:sldId id="1429"/>
            <p14:sldId id="1430"/>
            <p14:sldId id="1431"/>
            <p14:sldId id="1422"/>
            <p14:sldId id="267"/>
            <p14:sldId id="1425"/>
            <p14:sldId id="1433"/>
            <p14:sldId id="770"/>
            <p14:sldId id="761"/>
            <p14:sldId id="1432"/>
            <p14:sldId id="1428"/>
            <p14:sldId id="1434"/>
            <p14:sldId id="1424"/>
            <p14:sldId id="399"/>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6DA6D9"/>
    <a:srgbClr val="69BF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634" autoAdjust="0"/>
  </p:normalViewPr>
  <p:slideViewPr>
    <p:cSldViewPr snapToGrid="0">
      <p:cViewPr>
        <p:scale>
          <a:sx n="95" d="100"/>
          <a:sy n="95" d="100"/>
        </p:scale>
        <p:origin x="-288" y="-684"/>
      </p:cViewPr>
      <p:guideLst>
        <p:guide orient="horz" pos="2183"/>
        <p:guide pos="3840"/>
      </p:guideLst>
    </p:cSldViewPr>
  </p:slideViewPr>
  <p:outlineViewPr>
    <p:cViewPr>
      <p:scale>
        <a:sx n="33" d="100"/>
        <a:sy n="33" d="100"/>
      </p:scale>
      <p:origin x="0" y="-6802"/>
    </p:cViewPr>
  </p:outlineViewPr>
  <p:notesTextViewPr>
    <p:cViewPr>
      <p:scale>
        <a:sx n="1" d="1"/>
        <a:sy n="1" d="1"/>
      </p:scale>
      <p:origin x="0" y="0"/>
    </p:cViewPr>
  </p:notesTextViewPr>
  <p:sorterViewPr>
    <p:cViewPr>
      <p:scale>
        <a:sx n="100" d="100"/>
        <a:sy n="100" d="100"/>
      </p:scale>
      <p:origin x="0" y="-13992"/>
    </p:cViewPr>
  </p:sorterViewPr>
  <p:notesViewPr>
    <p:cSldViewPr snapToGrid="0" showGuides="1">
      <p:cViewPr varScale="1">
        <p:scale>
          <a:sx n="49" d="100"/>
          <a:sy n="49" d="100"/>
        </p:scale>
        <p:origin x="288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tin Sharma" userId="1af1b37f362ce8c4" providerId="LiveId" clId="{0A801531-4383-4223-A88A-F2F11A36D046}"/>
    <pc:docChg chg="custSel addSld modSld sldOrd modSection">
      <pc:chgData name="Nitin Sharma" userId="1af1b37f362ce8c4" providerId="LiveId" clId="{0A801531-4383-4223-A88A-F2F11A36D046}" dt="2022-08-04T11:05:02.110" v="12" actId="1076"/>
      <pc:docMkLst>
        <pc:docMk/>
      </pc:docMkLst>
      <pc:sldChg chg="addSp delSp modSp new mod ord">
        <pc:chgData name="Nitin Sharma" userId="1af1b37f362ce8c4" providerId="LiveId" clId="{0A801531-4383-4223-A88A-F2F11A36D046}" dt="2022-08-04T11:05:02.110" v="12" actId="1076"/>
        <pc:sldMkLst>
          <pc:docMk/>
          <pc:sldMk cId="3842504918" sldId="1434"/>
        </pc:sldMkLst>
        <pc:spChg chg="mod">
          <ac:chgData name="Nitin Sharma" userId="1af1b37f362ce8c4" providerId="LiveId" clId="{0A801531-4383-4223-A88A-F2F11A36D046}" dt="2022-08-04T11:04:23.881" v="11" actId="14100"/>
          <ac:spMkLst>
            <pc:docMk/>
            <pc:sldMk cId="3842504918" sldId="1434"/>
            <ac:spMk id="2" creationId="{2C56F9B8-D259-4413-09FE-56C945EDD777}"/>
          </ac:spMkLst>
        </pc:spChg>
        <pc:spChg chg="del">
          <ac:chgData name="Nitin Sharma" userId="1af1b37f362ce8c4" providerId="LiveId" clId="{0A801531-4383-4223-A88A-F2F11A36D046}" dt="2022-08-04T10:50:02.995" v="3" actId="478"/>
          <ac:spMkLst>
            <pc:docMk/>
            <pc:sldMk cId="3842504918" sldId="1434"/>
            <ac:spMk id="3" creationId="{CE9C947C-1333-B3FB-96D4-28C277E50446}"/>
          </ac:spMkLst>
        </pc:spChg>
        <pc:picChg chg="add mod">
          <ac:chgData name="Nitin Sharma" userId="1af1b37f362ce8c4" providerId="LiveId" clId="{0A801531-4383-4223-A88A-F2F11A36D046}" dt="2022-08-04T11:05:02.110" v="12" actId="1076"/>
          <ac:picMkLst>
            <pc:docMk/>
            <pc:sldMk cId="3842504918" sldId="1434"/>
            <ac:picMk id="5" creationId="{5DB1BB84-9FFA-00E3-4812-880158E9FDE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3034BF4-D1A2-4DC0-9076-B1D0B88C6516}" type="datetimeFigureOut">
              <a:rPr lang="en-GB" smtClean="0"/>
              <a:t>04/08/2022</a:t>
            </a:fld>
            <a:endParaRPr lang="en-GB"/>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5149E3E-B5D7-44B8-9061-6FEAA061C82B}" type="slidenum">
              <a:rPr lang="en-GB" smtClean="0"/>
              <a:t>‹#›</a:t>
            </a:fld>
            <a:endParaRPr lang="en-GB"/>
          </a:p>
        </p:txBody>
      </p:sp>
    </p:spTree>
    <p:extLst>
      <p:ext uri="{BB962C8B-B14F-4D97-AF65-F5344CB8AC3E}">
        <p14:creationId xmlns:p14="http://schemas.microsoft.com/office/powerpoint/2010/main" val="3384944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5887933-24CC-41FC-B5C5-0B97C92A62DF}" type="datetimeFigureOut">
              <a:rPr lang="en-GB" smtClean="0"/>
              <a:t>04/08/2022</a:t>
            </a:fld>
            <a:endParaRPr lang="en-GB"/>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GB"/>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1636DBB-B0B8-4B9C-A11A-F32987B5BEA2}" type="slidenum">
              <a:rPr lang="en-GB" smtClean="0"/>
              <a:t>‹#›</a:t>
            </a:fld>
            <a:endParaRPr lang="en-GB"/>
          </a:p>
        </p:txBody>
      </p:sp>
    </p:spTree>
    <p:extLst>
      <p:ext uri="{BB962C8B-B14F-4D97-AF65-F5344CB8AC3E}">
        <p14:creationId xmlns:p14="http://schemas.microsoft.com/office/powerpoint/2010/main" val="143374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AB0DB-AE2A-4565-A392-5BD9D4570823}" type="slidenum">
              <a:rPr lang="fr-BE" smtClean="0"/>
              <a:pPr>
                <a:defRPr/>
              </a:pPr>
              <a:t>1</a:t>
            </a:fld>
            <a:endParaRPr lang="fr-BE"/>
          </a:p>
        </p:txBody>
      </p:sp>
    </p:spTree>
    <p:extLst>
      <p:ext uri="{BB962C8B-B14F-4D97-AF65-F5344CB8AC3E}">
        <p14:creationId xmlns:p14="http://schemas.microsoft.com/office/powerpoint/2010/main" val="108144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32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09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6</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61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7</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269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sz="1200" dirty="0">
                <a:solidFill>
                  <a:srgbClr val="002060"/>
                </a:solidFill>
                <a:latin typeface="+mn-lt"/>
              </a:rPr>
              <a:t>CEPT: European Conference of Postal and Telecommunications Administrations</a:t>
            </a:r>
          </a:p>
          <a:p>
            <a:pPr marL="171450" indent="-171450">
              <a:buFont typeface="Arial" panose="020B0604020202020204" pitchFamily="34" charset="0"/>
              <a:buChar char="•"/>
            </a:pPr>
            <a:r>
              <a:rPr lang="en-US" altLang="en-US" sz="1200" dirty="0">
                <a:solidFill>
                  <a:srgbClr val="002060"/>
                </a:solidFill>
                <a:latin typeface="+mn-lt"/>
              </a:rPr>
              <a:t>EC:</a:t>
            </a:r>
            <a:r>
              <a:rPr lang="en-US" altLang="en-US" sz="1200" baseline="0" dirty="0">
                <a:solidFill>
                  <a:srgbClr val="002060"/>
                </a:solidFill>
                <a:latin typeface="+mn-lt"/>
              </a:rPr>
              <a:t> </a:t>
            </a:r>
            <a:r>
              <a:rPr lang="en-US" altLang="en-US" sz="1200" dirty="0">
                <a:solidFill>
                  <a:srgbClr val="002060"/>
                </a:solidFill>
                <a:latin typeface="+mn-lt"/>
              </a:rPr>
              <a:t>European Commission.</a:t>
            </a:r>
            <a:endParaRPr lang="en-IN" dirty="0"/>
          </a:p>
        </p:txBody>
      </p:sp>
      <p:sp>
        <p:nvSpPr>
          <p:cNvPr id="4" name="Slide Number Placeholder 3"/>
          <p:cNvSpPr>
            <a:spLocks noGrp="1"/>
          </p:cNvSpPr>
          <p:nvPr>
            <p:ph type="sldNum" sz="quarter" idx="10"/>
          </p:nvPr>
        </p:nvSpPr>
        <p:spPr/>
        <p:txBody>
          <a:bodyPr/>
          <a:lstStyle/>
          <a:p>
            <a:fld id="{617B9124-EBA5-4FFE-86DB-A022E7B11C67}" type="slidenum">
              <a:rPr lang="en-IN" smtClean="0"/>
              <a:t>12</a:t>
            </a:fld>
            <a:endParaRPr lang="en-IN"/>
          </a:p>
        </p:txBody>
      </p:sp>
    </p:spTree>
    <p:extLst>
      <p:ext uri="{BB962C8B-B14F-4D97-AF65-F5344CB8AC3E}">
        <p14:creationId xmlns:p14="http://schemas.microsoft.com/office/powerpoint/2010/main" val="209689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sz="1200" dirty="0">
                <a:solidFill>
                  <a:srgbClr val="002060"/>
                </a:solidFill>
                <a:latin typeface="+mn-lt"/>
              </a:rPr>
              <a:t>CEPT: European Conference of Postal and Telecommunications Administrations</a:t>
            </a:r>
          </a:p>
          <a:p>
            <a:pPr marL="171450" indent="-171450">
              <a:buFont typeface="Arial" panose="020B0604020202020204" pitchFamily="34" charset="0"/>
              <a:buChar char="•"/>
            </a:pPr>
            <a:r>
              <a:rPr lang="en-US" altLang="en-US" sz="1200" dirty="0">
                <a:solidFill>
                  <a:srgbClr val="002060"/>
                </a:solidFill>
                <a:latin typeface="+mn-lt"/>
              </a:rPr>
              <a:t>EC:</a:t>
            </a:r>
            <a:r>
              <a:rPr lang="en-US" altLang="en-US" sz="1200" baseline="0" dirty="0">
                <a:solidFill>
                  <a:srgbClr val="002060"/>
                </a:solidFill>
                <a:latin typeface="+mn-lt"/>
              </a:rPr>
              <a:t> </a:t>
            </a:r>
            <a:r>
              <a:rPr lang="en-US" altLang="en-US" sz="1200" dirty="0">
                <a:solidFill>
                  <a:srgbClr val="002060"/>
                </a:solidFill>
                <a:latin typeface="+mn-lt"/>
              </a:rPr>
              <a:t>European Commission.</a:t>
            </a:r>
            <a:endParaRPr lang="en-IN" dirty="0"/>
          </a:p>
        </p:txBody>
      </p:sp>
      <p:sp>
        <p:nvSpPr>
          <p:cNvPr id="4" name="Slide Number Placeholder 3"/>
          <p:cNvSpPr>
            <a:spLocks noGrp="1"/>
          </p:cNvSpPr>
          <p:nvPr>
            <p:ph type="sldNum" sz="quarter" idx="10"/>
          </p:nvPr>
        </p:nvSpPr>
        <p:spPr/>
        <p:txBody>
          <a:bodyPr/>
          <a:lstStyle/>
          <a:p>
            <a:fld id="{617B9124-EBA5-4FFE-86DB-A022E7B11C67}" type="slidenum">
              <a:rPr lang="en-IN" smtClean="0"/>
              <a:t>13</a:t>
            </a:fld>
            <a:endParaRPr lang="en-IN"/>
          </a:p>
        </p:txBody>
      </p:sp>
    </p:spTree>
    <p:extLst>
      <p:ext uri="{BB962C8B-B14F-4D97-AF65-F5344CB8AC3E}">
        <p14:creationId xmlns:p14="http://schemas.microsoft.com/office/powerpoint/2010/main" val="157702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GB" sz="18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STD can help provide a shared common language and this is critically important because of the wide set of stakeholders involved.</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GB" sz="18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Phy</a:t>
            </a:r>
            <a:r>
              <a:rPr lang="en-GB" sz="18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and DIG= cities need reliable and resilient physical and tech infrastructures, working together</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rPr>
              <a:t>One of the most important</a:t>
            </a:r>
            <a:r>
              <a:rPr lang="en-GB" sz="18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characteristic of SC is interoperability and coherence between separate systems and services. STD can help define those points of interoperability</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GB" sz="18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The ESOs and their members have an enormous n of </a:t>
            </a:r>
            <a:r>
              <a:rPr lang="en-GB" sz="1800" b="1"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std</a:t>
            </a:r>
            <a:r>
              <a:rPr lang="en-GB" sz="18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developed in several TCs existing or proposed that are relevant for sc. </a:t>
            </a:r>
            <a:r>
              <a:rPr lang="en-GB" sz="1800" b="0" baseline="0" dirty="0">
                <a:solidFill>
                  <a:schemeClr val="tx1"/>
                </a:solidFill>
                <a:latin typeface="Verdana" panose="020B0604030504040204" pitchFamily="34" charset="0"/>
                <a:ea typeface="Verdana" panose="020B0604030504040204" pitchFamily="34" charset="0"/>
                <a:cs typeface="Verdana" panose="020B0604030504040204" pitchFamily="34" charset="0"/>
              </a:rPr>
              <a:t>At the present those TSD broadly concern specific issues rather than dealing with horizontal cross-cutting issues. This is issue is  likely to continue since dedicated </a:t>
            </a:r>
            <a:r>
              <a:rPr lang="en-GB" sz="1800" b="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std</a:t>
            </a:r>
            <a:r>
              <a:rPr lang="en-GB" sz="1800" b="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are needed for individual applications (transport, healthcare), but </a:t>
            </a:r>
            <a:r>
              <a:rPr lang="en-GB" sz="18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a common framework is needed that’s why the CG</a:t>
            </a:r>
          </a:p>
          <a:p>
            <a:pPr lvl="0" algn="l">
              <a:buFont typeface="Wingdings" panose="05000000000000000000" pitchFamily="2" charset="2"/>
              <a:buNone/>
            </a:pPr>
            <a:r>
              <a:rPr lang="en-GB" altLang="en-US" sz="1700" b="1" dirty="0">
                <a:latin typeface="Arial" panose="020B0604020202020204" pitchFamily="34" charset="0"/>
                <a:cs typeface="Arial" panose="020B0604020202020204" pitchFamily="34" charset="0"/>
              </a:rPr>
              <a:t>Market </a:t>
            </a:r>
            <a:r>
              <a:rPr lang="en-GB" altLang="en-US" sz="1700" b="0" dirty="0">
                <a:latin typeface="Arial" panose="020B0604020202020204" pitchFamily="34" charset="0"/>
                <a:cs typeface="Arial" panose="020B0604020202020204" pitchFamily="34" charset="0"/>
              </a:rPr>
              <a:t>They</a:t>
            </a:r>
            <a:r>
              <a:rPr lang="en-GB" altLang="en-US" sz="1700" b="1" baseline="0" dirty="0">
                <a:latin typeface="Arial" panose="020B0604020202020204" pitchFamily="34" charset="0"/>
                <a:cs typeface="Arial" panose="020B0604020202020204" pitchFamily="34" charset="0"/>
              </a:rPr>
              <a:t> </a:t>
            </a:r>
            <a:r>
              <a:rPr lang="en-US" sz="1700" dirty="0"/>
              <a:t>can support industrialization of solutions </a:t>
            </a:r>
            <a:r>
              <a:rPr lang="en-US" sz="1700" baseline="0" dirty="0"/>
              <a:t> and </a:t>
            </a:r>
            <a:r>
              <a:rPr lang="en-US" sz="1700" dirty="0"/>
              <a:t>Speed replicability</a:t>
            </a:r>
          </a:p>
          <a:p>
            <a:pPr lvl="0" algn="l">
              <a:buFont typeface="Wingdings" panose="05000000000000000000" pitchFamily="2" charset="2"/>
              <a:buNone/>
            </a:pPr>
            <a:r>
              <a:rPr lang="en-US" sz="1700" dirty="0"/>
              <a:t>- </a:t>
            </a:r>
            <a:r>
              <a:rPr lang="en-US" sz="1700" b="1" dirty="0"/>
              <a:t>STD can help prevent</a:t>
            </a:r>
            <a:r>
              <a:rPr lang="en-US" sz="1700" b="1" baseline="0" dirty="0"/>
              <a:t> vendor lock-in </a:t>
            </a:r>
            <a:r>
              <a:rPr lang="en-US" sz="1700" baseline="0" dirty="0"/>
              <a:t>= when products and services are built to widely agreed </a:t>
            </a:r>
            <a:r>
              <a:rPr lang="en-US" sz="1700" baseline="0" dirty="0" err="1"/>
              <a:t>std</a:t>
            </a:r>
            <a:r>
              <a:rPr lang="en-US" sz="1700" baseline="0" dirty="0"/>
              <a:t>, it makes it possible to break things down into smaller parts and find the best providers of each of them, rather than having to contract with a single company to offer the whole product.</a:t>
            </a:r>
          </a:p>
          <a:p>
            <a:pPr lvl="0" algn="l">
              <a:buFont typeface="Wingdings" panose="05000000000000000000" pitchFamily="2" charset="2"/>
              <a:buNone/>
            </a:pPr>
            <a:r>
              <a:rPr lang="en-US" sz="1700" baseline="0" dirty="0"/>
              <a:t>-</a:t>
            </a:r>
            <a:r>
              <a:rPr lang="en-US" sz="1700" b="1" baseline="0" dirty="0"/>
              <a:t>STD enabling scale= </a:t>
            </a:r>
            <a:r>
              <a:rPr lang="en-US" sz="1700" baseline="0" dirty="0"/>
              <a:t>the use of </a:t>
            </a:r>
            <a:r>
              <a:rPr lang="en-US" sz="1700" baseline="0" dirty="0" err="1"/>
              <a:t>std</a:t>
            </a:r>
            <a:r>
              <a:rPr lang="en-US" sz="1700" baseline="0" dirty="0"/>
              <a:t> ensure cities are following a path taken by many others. Having many cities following a common path will stimulate the market to further support this path and the roll-out of integrated, scalable SC solutions</a:t>
            </a:r>
            <a:endParaRPr lang="en-US" sz="1700" dirty="0"/>
          </a:p>
          <a:p>
            <a:r>
              <a:rPr lang="en-US" sz="1700" dirty="0"/>
              <a:t>-</a:t>
            </a:r>
            <a:r>
              <a:rPr lang="en-US" sz="1700" b="1" dirty="0"/>
              <a:t>STD</a:t>
            </a:r>
            <a:r>
              <a:rPr lang="en-US" sz="1700" b="1" baseline="0" dirty="0"/>
              <a:t> help to develop and manage a SSCC Strategy and </a:t>
            </a:r>
            <a:r>
              <a:rPr lang="en-US" sz="1700" baseline="0" dirty="0"/>
              <a:t>Implementing and managing Smart City projects (align approaches), </a:t>
            </a:r>
            <a:r>
              <a:rPr lang="en-US" sz="1600" dirty="0"/>
              <a:t>is the </a:t>
            </a:r>
            <a:r>
              <a:rPr lang="en-US" sz="1600" dirty="0" err="1"/>
              <a:t>complexityof</a:t>
            </a:r>
            <a:r>
              <a:rPr lang="en-US" sz="1600" dirty="0"/>
              <a:t> the city itself and of the</a:t>
            </a:r>
            <a:r>
              <a:rPr lang="en-US" sz="1600" baseline="0" dirty="0"/>
              <a:t> </a:t>
            </a:r>
            <a:r>
              <a:rPr lang="en-GB" sz="1600" dirty="0"/>
              <a:t>(decision-making) processes</a:t>
            </a:r>
            <a:r>
              <a:rPr lang="en-GB" sz="1600" baseline="0" dirty="0"/>
              <a:t> </a:t>
            </a:r>
            <a:r>
              <a:rPr lang="en-US" sz="1600" dirty="0"/>
              <a:t>that need to be put in motion</a:t>
            </a:r>
            <a:endParaRPr lang="en-US" sz="1700" baseline="0" dirty="0"/>
          </a:p>
          <a:p>
            <a:pPr defTabSz="882305">
              <a:defRPr/>
            </a:pPr>
            <a:r>
              <a:rPr lang="en-US" sz="1800" dirty="0">
                <a:latin typeface="Verdana" panose="020B0604030504040204" pitchFamily="34" charset="0"/>
                <a:ea typeface="Verdana" panose="020B0604030504040204" pitchFamily="34" charset="0"/>
                <a:cs typeface="Verdana" panose="020B0604030504040204" pitchFamily="34" charset="0"/>
              </a:rPr>
              <a:t>-</a:t>
            </a:r>
            <a:r>
              <a:rPr lang="en-US" sz="1800" baseline="0" dirty="0">
                <a:latin typeface="Verdana" panose="020B0604030504040204" pitchFamily="34" charset="0"/>
                <a:ea typeface="Verdana" panose="020B0604030504040204" pitchFamily="34" charset="0"/>
                <a:cs typeface="Verdana" panose="020B0604030504040204" pitchFamily="34" charset="0"/>
              </a:rPr>
              <a:t> </a:t>
            </a:r>
            <a:r>
              <a:rPr lang="en-US" sz="1800" dirty="0">
                <a:latin typeface="Verdana" panose="020B0604030504040204" pitchFamily="34" charset="0"/>
                <a:ea typeface="Verdana" panose="020B0604030504040204" pitchFamily="34" charset="0"/>
                <a:cs typeface="Verdana" panose="020B0604030504040204" pitchFamily="34" charset="0"/>
              </a:rPr>
              <a:t>Standards are </a:t>
            </a:r>
            <a:r>
              <a:rPr lang="en-US" sz="1800" b="1" dirty="0">
                <a:latin typeface="Verdana" panose="020B0604030504040204" pitchFamily="34" charset="0"/>
                <a:ea typeface="Verdana" panose="020B0604030504040204" pitchFamily="34" charset="0"/>
                <a:cs typeface="Verdana" panose="020B0604030504040204" pitchFamily="34" charset="0"/>
              </a:rPr>
              <a:t>enablers for the seamless integration of city systems, functions, applications and services and for the technologies and communications infrastructures underpinning these. </a:t>
            </a:r>
            <a:endParaRPr lang="en-US" altLang="en-US" sz="1800" b="1" dirty="0">
              <a:latin typeface="Verdana" panose="020B0604030504040204" pitchFamily="34" charset="0"/>
              <a:ea typeface="Verdana" panose="020B0604030504040204" pitchFamily="34" charset="0"/>
              <a:cs typeface="Verdana" panose="020B0604030504040204" pitchFamily="34" charset="0"/>
            </a:endParaRPr>
          </a:p>
          <a:p>
            <a:endParaRPr lang="en-US" sz="1800" dirty="0"/>
          </a:p>
          <a:p>
            <a:pPr marL="285750" lvl="0" indent="-285750" algn="l">
              <a:buFontTx/>
              <a:buChar char="-"/>
            </a:pPr>
            <a:endParaRPr lang="en-US" sz="1700" dirty="0"/>
          </a:p>
          <a:p>
            <a:pPr marL="0" lvl="0" indent="-16048" defTabSz="882305">
              <a:defRPr/>
            </a:pPr>
            <a:r>
              <a:rPr lang="en-US" dirty="0"/>
              <a:t> </a:t>
            </a:r>
            <a:endParaRPr lang="en-US" sz="1700" dirty="0"/>
          </a:p>
          <a:p>
            <a:pPr marL="0" lvl="0" indent="-16048" defTabSz="882305">
              <a:defRPr/>
            </a:pPr>
            <a:endParaRPr lang="fr-FR" altLang="en-US" sz="1700" dirty="0">
              <a:latin typeface="Arial" panose="020B0604020202020204" pitchFamily="34" charset="0"/>
              <a:cs typeface="Arial" panose="020B0604020202020204" pitchFamily="34" charset="0"/>
            </a:endParaRPr>
          </a:p>
          <a:p>
            <a:pPr lvl="1" algn="l">
              <a:buFont typeface="Wingdings" panose="05000000000000000000" pitchFamily="2" charset="2"/>
              <a:buNone/>
            </a:pPr>
            <a:endParaRPr lang="en-GB" altLang="en-US" sz="1700" b="1" dirty="0">
              <a:latin typeface="Arial" panose="020B0604020202020204" pitchFamily="34" charset="0"/>
              <a:cs typeface="Arial" panose="020B0604020202020204" pitchFamily="34" charset="0"/>
            </a:endParaRPr>
          </a:p>
          <a:p>
            <a:pPr lvl="1">
              <a:buFont typeface="Wingdings" panose="05000000000000000000" pitchFamily="2" charset="2"/>
              <a:buChar char="q"/>
            </a:pPr>
            <a:endParaRPr lang="en-GB" sz="1700" b="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D9B9099A-AC17-4E2E-8D36-E31C70F732E0}"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95328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sz="1200" dirty="0">
                <a:solidFill>
                  <a:srgbClr val="002060"/>
                </a:solidFill>
                <a:latin typeface="+mn-lt"/>
              </a:rPr>
              <a:t>CEPT: European Conference of Postal and Telecommunications Administrations</a:t>
            </a:r>
          </a:p>
          <a:p>
            <a:pPr marL="171450" indent="-171450">
              <a:buFont typeface="Arial" panose="020B0604020202020204" pitchFamily="34" charset="0"/>
              <a:buChar char="•"/>
            </a:pPr>
            <a:r>
              <a:rPr lang="en-US" altLang="en-US" sz="1200" dirty="0">
                <a:solidFill>
                  <a:srgbClr val="002060"/>
                </a:solidFill>
                <a:latin typeface="+mn-lt"/>
              </a:rPr>
              <a:t>EC:</a:t>
            </a:r>
            <a:r>
              <a:rPr lang="en-US" altLang="en-US" sz="1200" baseline="0" dirty="0">
                <a:solidFill>
                  <a:srgbClr val="002060"/>
                </a:solidFill>
                <a:latin typeface="+mn-lt"/>
              </a:rPr>
              <a:t> </a:t>
            </a:r>
            <a:r>
              <a:rPr lang="en-US" altLang="en-US" sz="1200" dirty="0">
                <a:solidFill>
                  <a:srgbClr val="002060"/>
                </a:solidFill>
                <a:latin typeface="+mn-lt"/>
              </a:rPr>
              <a:t>European Commission.</a:t>
            </a:r>
            <a:endParaRPr lang="en-IN" dirty="0"/>
          </a:p>
        </p:txBody>
      </p:sp>
      <p:sp>
        <p:nvSpPr>
          <p:cNvPr id="4" name="Slide Number Placeholder 3"/>
          <p:cNvSpPr>
            <a:spLocks noGrp="1"/>
          </p:cNvSpPr>
          <p:nvPr>
            <p:ph type="sldNum" sz="quarter" idx="10"/>
          </p:nvPr>
        </p:nvSpPr>
        <p:spPr/>
        <p:txBody>
          <a:bodyPr/>
          <a:lstStyle/>
          <a:p>
            <a:fld id="{617B9124-EBA5-4FFE-86DB-A022E7B11C67}" type="slidenum">
              <a:rPr lang="en-IN" smtClean="0"/>
              <a:t>20</a:t>
            </a:fld>
            <a:endParaRPr lang="en-IN"/>
          </a:p>
        </p:txBody>
      </p:sp>
    </p:spTree>
    <p:extLst>
      <p:ext uri="{BB962C8B-B14F-4D97-AF65-F5344CB8AC3E}">
        <p14:creationId xmlns:p14="http://schemas.microsoft.com/office/powerpoint/2010/main" val="3205215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782763"/>
            <a:ext cx="9144000" cy="1712538"/>
          </a:xfrm>
        </p:spPr>
        <p:txBody>
          <a:bodyPr anchor="ctr" anchorCtr="0">
            <a:noAutofit/>
          </a:bodyPr>
          <a:lstStyle>
            <a:lvl1pPr algn="ctr">
              <a:defRPr sz="3500">
                <a:latin typeface="Century Gothic" panose="020B0502020202020204" pitchFamily="34" charset="0"/>
              </a:defRPr>
            </a:lvl1pPr>
          </a:lstStyle>
          <a:p>
            <a:r>
              <a:rPr lang="en-GB" b="1" dirty="0"/>
              <a:t>8</a:t>
            </a:r>
            <a:r>
              <a:rPr lang="en-GB" b="1" baseline="30000" dirty="0"/>
              <a:t>th</a:t>
            </a:r>
            <a:r>
              <a:rPr lang="en-GB" b="1" dirty="0"/>
              <a:t> Edition: Smart cities &amp; Intelligent mobility India 2022 </a:t>
            </a:r>
            <a:endParaRPr lang="en-US" dirty="0"/>
          </a:p>
        </p:txBody>
      </p:sp>
      <p:sp>
        <p:nvSpPr>
          <p:cNvPr id="13" name="Text Placeholder 2"/>
          <p:cNvSpPr>
            <a:spLocks noGrp="1"/>
          </p:cNvSpPr>
          <p:nvPr>
            <p:ph type="body" idx="1" hasCustomPrompt="1"/>
          </p:nvPr>
        </p:nvSpPr>
        <p:spPr>
          <a:xfrm>
            <a:off x="338666" y="4199698"/>
            <a:ext cx="11514668" cy="1500187"/>
          </a:xfrm>
        </p:spPr>
        <p:txBody>
          <a:bodyPr anchor="ctr" anchorCtr="0">
            <a:noAutofit/>
          </a:bodyPr>
          <a:lstStyle>
            <a:lvl1pPr marL="0" indent="0" algn="ctr">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Dinesh Chand Sharma </a:t>
            </a:r>
          </a:p>
          <a:p>
            <a:pPr lvl="0"/>
            <a:r>
              <a:rPr lang="en-US" dirty="0"/>
              <a:t>Director – Standards &amp; Public Policy </a:t>
            </a:r>
          </a:p>
          <a:p>
            <a:pPr lvl="0"/>
            <a:r>
              <a:rPr lang="en-US" dirty="0"/>
              <a:t>European Project SESEI</a:t>
            </a:r>
          </a:p>
        </p:txBody>
      </p:sp>
      <p:pic>
        <p:nvPicPr>
          <p:cNvPr id="15" name="Picture 8" descr="eftalogo.jpg">
            <a:extLst>
              <a:ext uri="{FF2B5EF4-FFF2-40B4-BE49-F238E27FC236}">
                <a16:creationId xmlns:a16="http://schemas.microsoft.com/office/drawing/2014/main" id="{DB7E8971-08B9-4BCF-BE7D-4768C1A0DDA4}"/>
              </a:ext>
            </a:extLst>
          </p:cNvPr>
          <p:cNvPicPr>
            <a:picLocks noChangeAspect="1"/>
          </p:cNvPicPr>
          <p:nvPr userDrawn="1"/>
        </p:nvPicPr>
        <p:blipFill>
          <a:blip r:embed="rId2" cstate="print"/>
          <a:srcRect b="7619"/>
          <a:stretch>
            <a:fillRect/>
          </a:stretch>
        </p:blipFill>
        <p:spPr bwMode="auto">
          <a:xfrm>
            <a:off x="8493220" y="211138"/>
            <a:ext cx="779463" cy="541337"/>
          </a:xfrm>
          <a:prstGeom prst="rect">
            <a:avLst/>
          </a:prstGeom>
          <a:noFill/>
          <a:ln w="9525">
            <a:noFill/>
            <a:miter lim="800000"/>
            <a:headEnd/>
            <a:tailEnd/>
          </a:ln>
        </p:spPr>
      </p:pic>
      <p:pic>
        <p:nvPicPr>
          <p:cNvPr id="17" name="Picture 15" descr="ETSI.gif">
            <a:extLst>
              <a:ext uri="{FF2B5EF4-FFF2-40B4-BE49-F238E27FC236}">
                <a16:creationId xmlns:a16="http://schemas.microsoft.com/office/drawing/2014/main" id="{0BBC0BEE-8470-4BEC-9331-3D69CBA56E73}"/>
              </a:ext>
            </a:extLst>
          </p:cNvPr>
          <p:cNvPicPr>
            <a:picLocks noChangeAspect="1"/>
          </p:cNvPicPr>
          <p:nvPr userDrawn="1"/>
        </p:nvPicPr>
        <p:blipFill>
          <a:blip r:embed="rId3" cstate="print"/>
          <a:srcRect/>
          <a:stretch>
            <a:fillRect/>
          </a:stretch>
        </p:blipFill>
        <p:spPr bwMode="auto">
          <a:xfrm>
            <a:off x="5291233" y="298450"/>
            <a:ext cx="1558925" cy="474663"/>
          </a:xfrm>
          <a:prstGeom prst="rect">
            <a:avLst/>
          </a:prstGeom>
          <a:noFill/>
          <a:ln w="9525">
            <a:noFill/>
            <a:miter lim="800000"/>
            <a:headEnd/>
            <a:tailEnd/>
          </a:ln>
        </p:spPr>
      </p:pic>
      <p:pic>
        <p:nvPicPr>
          <p:cNvPr id="18" name="Picture 13" descr="CEN logo transparent.gif">
            <a:extLst>
              <a:ext uri="{FF2B5EF4-FFF2-40B4-BE49-F238E27FC236}">
                <a16:creationId xmlns:a16="http://schemas.microsoft.com/office/drawing/2014/main" id="{50010B3E-3E49-41DC-BE2A-57DC0C88AE60}"/>
              </a:ext>
            </a:extLst>
          </p:cNvPr>
          <p:cNvPicPr>
            <a:picLocks noChangeAspect="1"/>
          </p:cNvPicPr>
          <p:nvPr userDrawn="1"/>
        </p:nvPicPr>
        <p:blipFill>
          <a:blip r:embed="rId4" cstate="print"/>
          <a:srcRect/>
          <a:stretch>
            <a:fillRect/>
          </a:stretch>
        </p:blipFill>
        <p:spPr bwMode="auto">
          <a:xfrm>
            <a:off x="2895695" y="212725"/>
            <a:ext cx="796925" cy="631825"/>
          </a:xfrm>
          <a:prstGeom prst="rect">
            <a:avLst/>
          </a:prstGeom>
          <a:noFill/>
          <a:ln w="9525">
            <a:noFill/>
            <a:miter lim="800000"/>
            <a:headEnd/>
            <a:tailEnd/>
          </a:ln>
        </p:spPr>
      </p:pic>
      <p:pic>
        <p:nvPicPr>
          <p:cNvPr id="19" name="Picture 14" descr="LogoDefPMS.jpg">
            <a:extLst>
              <a:ext uri="{FF2B5EF4-FFF2-40B4-BE49-F238E27FC236}">
                <a16:creationId xmlns:a16="http://schemas.microsoft.com/office/drawing/2014/main" id="{49274DC7-5128-47C8-A326-A56778282F25}"/>
              </a:ext>
            </a:extLst>
          </p:cNvPr>
          <p:cNvPicPr>
            <a:picLocks noChangeAspect="1"/>
          </p:cNvPicPr>
          <p:nvPr userDrawn="1"/>
        </p:nvPicPr>
        <p:blipFill>
          <a:blip r:embed="rId5" cstate="print"/>
          <a:srcRect/>
          <a:stretch>
            <a:fillRect/>
          </a:stretch>
        </p:blipFill>
        <p:spPr bwMode="auto">
          <a:xfrm>
            <a:off x="3860895" y="225425"/>
            <a:ext cx="1243013" cy="620713"/>
          </a:xfrm>
          <a:prstGeom prst="rect">
            <a:avLst/>
          </a:prstGeom>
          <a:noFill/>
          <a:ln w="9525">
            <a:noFill/>
            <a:miter lim="800000"/>
            <a:headEnd/>
            <a:tailEnd/>
          </a:ln>
        </p:spPr>
      </p:pic>
      <p:pic>
        <p:nvPicPr>
          <p:cNvPr id="20" name="Picture 5" descr="http://rapidis.blogactiv.eu/files/2012/09/European_Commission.png">
            <a:extLst>
              <a:ext uri="{FF2B5EF4-FFF2-40B4-BE49-F238E27FC236}">
                <a16:creationId xmlns:a16="http://schemas.microsoft.com/office/drawing/2014/main" id="{1FAC76AE-227B-48FE-A3EB-BAD234F70E8E}"/>
              </a:ext>
            </a:extLst>
          </p:cNvPr>
          <p:cNvPicPr>
            <a:picLocks noChangeAspect="1" noChangeArrowheads="1"/>
          </p:cNvPicPr>
          <p:nvPr userDrawn="1"/>
        </p:nvPicPr>
        <p:blipFill>
          <a:blip r:embed="rId6" cstate="print"/>
          <a:srcRect/>
          <a:stretch>
            <a:fillRect/>
          </a:stretch>
        </p:blipFill>
        <p:spPr bwMode="auto">
          <a:xfrm>
            <a:off x="7012083" y="19050"/>
            <a:ext cx="1233487" cy="912813"/>
          </a:xfrm>
          <a:prstGeom prst="rect">
            <a:avLst/>
          </a:prstGeom>
          <a:noFill/>
          <a:ln w="9525">
            <a:noFill/>
            <a:miter lim="800000"/>
            <a:headEnd/>
            <a:tailEnd/>
          </a:ln>
        </p:spPr>
      </p:pic>
    </p:spTree>
    <p:extLst>
      <p:ext uri="{BB962C8B-B14F-4D97-AF65-F5344CB8AC3E}">
        <p14:creationId xmlns:p14="http://schemas.microsoft.com/office/powerpoint/2010/main" val="33878313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7686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29363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452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6279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2763"/>
            <a:ext cx="9144000" cy="816503"/>
          </a:xfrm>
        </p:spPr>
        <p:txBody>
          <a:bodyPr anchor="ctr" anchorCtr="0">
            <a:normAutofit/>
          </a:bodyPr>
          <a:lstStyle>
            <a:lvl1pPr algn="ctr">
              <a:defRPr sz="4400">
                <a:latin typeface="Century Gothic" panose="020B0502020202020204" pitchFamily="34" charset="0"/>
              </a:defRPr>
            </a:lvl1pPr>
          </a:lstStyle>
          <a:p>
            <a:r>
              <a:rPr lang="en-US" dirty="0"/>
              <a:t>Click to edit Master title style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6" t="63616" r="12359" b="4952"/>
          <a:stretch/>
        </p:blipFill>
        <p:spPr>
          <a:xfrm>
            <a:off x="1905005" y="4732864"/>
            <a:ext cx="7433734" cy="990600"/>
          </a:xfrm>
          <a:prstGeom prst="rect">
            <a:avLst/>
          </a:prstGeom>
          <a:ln>
            <a:noFill/>
          </a:ln>
        </p:spPr>
      </p:pic>
      <p:sp>
        <p:nvSpPr>
          <p:cNvPr id="9" name="Rectangle 8"/>
          <p:cNvSpPr/>
          <p:nvPr userDrawn="1"/>
        </p:nvSpPr>
        <p:spPr>
          <a:xfrm>
            <a:off x="2163672" y="5688374"/>
            <a:ext cx="8894853" cy="400110"/>
          </a:xfrm>
          <a:prstGeom prst="rect">
            <a:avLst/>
          </a:prstGeom>
        </p:spPr>
        <p:txBody>
          <a:bodyPr wrap="square">
            <a:spAutoFit/>
          </a:bodyPr>
          <a:lstStyle/>
          <a:p>
            <a:pPr algn="ctr"/>
            <a:r>
              <a:rPr lang="en-GB" sz="2000" b="1" spc="180" dirty="0">
                <a:solidFill>
                  <a:srgbClr val="69BFEC"/>
                </a:solidFill>
                <a:latin typeface="Century Gothic" panose="020B0502020202020204" pitchFamily="34" charset="0"/>
              </a:rPr>
              <a:t>India Task</a:t>
            </a:r>
            <a:r>
              <a:rPr lang="en-GB" sz="2000" b="1" spc="180" baseline="0" dirty="0">
                <a:solidFill>
                  <a:srgbClr val="69BFEC"/>
                </a:solidFill>
                <a:latin typeface="Century Gothic" panose="020B0502020202020204" pitchFamily="34" charset="0"/>
              </a:rPr>
              <a:t> Force – first meeting – 2018-09-06</a:t>
            </a:r>
            <a:endParaRPr lang="en-GB" sz="2000" b="1" spc="180" dirty="0">
              <a:solidFill>
                <a:srgbClr val="69BFEC"/>
              </a:solidFill>
              <a:latin typeface="Century Gothic" panose="020B0502020202020204" pitchFamily="34" charset="0"/>
            </a:endParaRPr>
          </a:p>
        </p:txBody>
      </p:sp>
      <p:sp>
        <p:nvSpPr>
          <p:cNvPr id="13" name="Text Placeholder 2"/>
          <p:cNvSpPr>
            <a:spLocks noGrp="1"/>
          </p:cNvSpPr>
          <p:nvPr>
            <p:ph type="body" idx="1" hasCustomPrompt="1"/>
          </p:nvPr>
        </p:nvSpPr>
        <p:spPr>
          <a:xfrm>
            <a:off x="338666" y="2872306"/>
            <a:ext cx="11514668" cy="1500187"/>
          </a:xfrm>
        </p:spPr>
        <p:txBody>
          <a:bodyPr anchor="ctr" anchorCtr="0">
            <a:normAutofit/>
          </a:bodyPr>
          <a:lstStyle>
            <a:lvl1pPr marL="0" indent="0" algn="ctr">
              <a:buNone/>
              <a:defRPr sz="40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First and FAMILY Name speaker</a:t>
            </a:r>
            <a:br>
              <a:rPr lang="en-US" dirty="0"/>
            </a:br>
            <a:r>
              <a:rPr lang="en-US" dirty="0"/>
              <a:t>Role speaker</a:t>
            </a:r>
          </a:p>
        </p:txBody>
      </p:sp>
      <p:sp>
        <p:nvSpPr>
          <p:cNvPr id="4" name="Rectangle 3"/>
          <p:cNvSpPr/>
          <p:nvPr userDrawn="1"/>
        </p:nvSpPr>
        <p:spPr>
          <a:xfrm>
            <a:off x="10033691" y="6373539"/>
            <a:ext cx="1375719" cy="299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lumMod val="50000"/>
                    <a:lumOff val="50000"/>
                  </a:schemeClr>
                </a:solidFill>
                <a:latin typeface="Century Gothic" panose="020B0502020202020204" pitchFamily="34" charset="0"/>
              </a:rPr>
              <a:t>© CEN-CENELEC 2018</a:t>
            </a:r>
          </a:p>
        </p:txBody>
      </p:sp>
    </p:spTree>
    <p:extLst>
      <p:ext uri="{BB962C8B-B14F-4D97-AF65-F5344CB8AC3E}">
        <p14:creationId xmlns:p14="http://schemas.microsoft.com/office/powerpoint/2010/main" val="36264562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199" y="1825625"/>
            <a:ext cx="913553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10109200" y="0"/>
            <a:ext cx="2082800" cy="6176963"/>
          </a:xfrm>
        </p:spPr>
        <p:txBody>
          <a:bodyPr/>
          <a:lstStyle>
            <a:lvl1pPr marL="0" indent="0">
              <a:buNone/>
              <a:defRPr/>
            </a:lvl1pPr>
          </a:lstStyle>
          <a:p>
            <a:pPr lvl="0"/>
            <a:r>
              <a:rPr lang="en-GB" dirty="0"/>
              <a:t>Click to add image</a:t>
            </a:r>
          </a:p>
        </p:txBody>
      </p:sp>
    </p:spTree>
    <p:extLst>
      <p:ext uri="{BB962C8B-B14F-4D97-AF65-F5344CB8AC3E}">
        <p14:creationId xmlns:p14="http://schemas.microsoft.com/office/powerpoint/2010/main" val="35525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942654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693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670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DBB37-9D80-4B52-A421-E87E42A4DE6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6510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352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67658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Box 11">
            <a:extLst>
              <a:ext uri="{FF2B5EF4-FFF2-40B4-BE49-F238E27FC236}">
                <a16:creationId xmlns:a16="http://schemas.microsoft.com/office/drawing/2014/main" id="{C5C7125B-1E7F-4A95-9F64-E003E588FFDD}"/>
              </a:ext>
            </a:extLst>
          </p:cNvPr>
          <p:cNvSpPr txBox="1">
            <a:spLocks noChangeArrowheads="1"/>
          </p:cNvSpPr>
          <p:nvPr userDrawn="1"/>
        </p:nvSpPr>
        <p:spPr bwMode="auto">
          <a:xfrm>
            <a:off x="7132320" y="6382501"/>
            <a:ext cx="4717810" cy="246221"/>
          </a:xfrm>
          <a:prstGeom prst="rect">
            <a:avLst/>
          </a:prstGeom>
          <a:noFill/>
          <a:ln>
            <a:noFill/>
          </a:ln>
          <a:effec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IN" sz="1000" b="1" dirty="0">
                <a:solidFill>
                  <a:schemeClr val="tx2"/>
                </a:solidFill>
                <a:latin typeface="Calibri" pitchFamily="34" charset="0"/>
                <a:ea typeface="Calibri" pitchFamily="34" charset="0"/>
                <a:cs typeface="Calibri" pitchFamily="34" charset="0"/>
              </a:rPr>
              <a:t>05-08-2022</a:t>
            </a:r>
          </a:p>
        </p:txBody>
      </p:sp>
      <p:sp>
        <p:nvSpPr>
          <p:cNvPr id="8" name="Text Box 12">
            <a:extLst>
              <a:ext uri="{FF2B5EF4-FFF2-40B4-BE49-F238E27FC236}">
                <a16:creationId xmlns:a16="http://schemas.microsoft.com/office/drawing/2014/main" id="{A454DD9B-D540-4F92-A9A7-189EE83C9E2F}"/>
              </a:ext>
            </a:extLst>
          </p:cNvPr>
          <p:cNvSpPr txBox="1">
            <a:spLocks noChangeArrowheads="1"/>
          </p:cNvSpPr>
          <p:nvPr userDrawn="1"/>
        </p:nvSpPr>
        <p:spPr bwMode="auto">
          <a:xfrm>
            <a:off x="10745787" y="6524625"/>
            <a:ext cx="608013" cy="244475"/>
          </a:xfrm>
          <a:prstGeom prst="rect">
            <a:avLst/>
          </a:prstGeom>
          <a:noFill/>
          <a:ln>
            <a:noFill/>
          </a:ln>
          <a:effec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000" dirty="0">
                <a:solidFill>
                  <a:schemeClr val="tx2"/>
                </a:solidFill>
                <a:latin typeface="Calibri" pitchFamily="34" charset="0"/>
                <a:ea typeface="Calibri" pitchFamily="34" charset="0"/>
                <a:cs typeface="Calibri" pitchFamily="34" charset="0"/>
              </a:rPr>
              <a:t>Slide </a:t>
            </a:r>
            <a:fld id="{B5F5295B-C427-4013-A6FE-38BD15D32FC6}" type="slidenum">
              <a:rPr lang="en-US" sz="1000" smtClean="0">
                <a:solidFill>
                  <a:schemeClr val="tx2"/>
                </a:solidFill>
                <a:latin typeface="Calibri" pitchFamily="34" charset="0"/>
                <a:ea typeface="Calibri" pitchFamily="34" charset="0"/>
                <a:cs typeface="Calibri" pitchFamily="34" charset="0"/>
              </a:rPr>
              <a:pPr>
                <a:defRPr/>
              </a:pPr>
              <a:t>‹#›</a:t>
            </a:fld>
            <a:endParaRPr lang="en-US" sz="1000" dirty="0">
              <a:solidFill>
                <a:schemeClr val="tx2"/>
              </a:solidFill>
              <a:latin typeface="Calibri" pitchFamily="34" charset="0"/>
              <a:ea typeface="Calibri" pitchFamily="34" charset="0"/>
              <a:cs typeface="Calibri" pitchFamily="34" charset="0"/>
            </a:endParaRPr>
          </a:p>
        </p:txBody>
      </p:sp>
      <p:pic>
        <p:nvPicPr>
          <p:cNvPr id="10" name="Picture 6" descr="ETSI.gif">
            <a:extLst>
              <a:ext uri="{FF2B5EF4-FFF2-40B4-BE49-F238E27FC236}">
                <a16:creationId xmlns:a16="http://schemas.microsoft.com/office/drawing/2014/main" id="{0EDF912A-6220-4738-9AB9-5383D20A3709}"/>
              </a:ext>
            </a:extLst>
          </p:cNvPr>
          <p:cNvPicPr>
            <a:picLocks noChangeAspect="1"/>
          </p:cNvPicPr>
          <p:nvPr userDrawn="1"/>
        </p:nvPicPr>
        <p:blipFill>
          <a:blip r:embed="rId16" cstate="print"/>
          <a:srcRect/>
          <a:stretch>
            <a:fillRect/>
          </a:stretch>
        </p:blipFill>
        <p:spPr bwMode="auto">
          <a:xfrm>
            <a:off x="2125074" y="6392863"/>
            <a:ext cx="941388" cy="287337"/>
          </a:xfrm>
          <a:prstGeom prst="rect">
            <a:avLst/>
          </a:prstGeom>
          <a:noFill/>
          <a:ln w="9525">
            <a:noFill/>
            <a:miter lim="800000"/>
            <a:headEnd/>
            <a:tailEnd/>
          </a:ln>
        </p:spPr>
      </p:pic>
      <p:pic>
        <p:nvPicPr>
          <p:cNvPr id="11" name="Picture 13" descr="CEN logo transparent.gif">
            <a:extLst>
              <a:ext uri="{FF2B5EF4-FFF2-40B4-BE49-F238E27FC236}">
                <a16:creationId xmlns:a16="http://schemas.microsoft.com/office/drawing/2014/main" id="{9F3CA419-CD22-48B8-90D9-945A8B9B3EEB}"/>
              </a:ext>
            </a:extLst>
          </p:cNvPr>
          <p:cNvPicPr>
            <a:picLocks noChangeAspect="1"/>
          </p:cNvPicPr>
          <p:nvPr userDrawn="1"/>
        </p:nvPicPr>
        <p:blipFill>
          <a:blip r:embed="rId17" cstate="print"/>
          <a:srcRect/>
          <a:stretch>
            <a:fillRect/>
          </a:stretch>
        </p:blipFill>
        <p:spPr bwMode="auto">
          <a:xfrm>
            <a:off x="866187" y="6392863"/>
            <a:ext cx="374650" cy="295275"/>
          </a:xfrm>
          <a:prstGeom prst="rect">
            <a:avLst/>
          </a:prstGeom>
          <a:noFill/>
          <a:ln w="9525">
            <a:noFill/>
            <a:miter lim="800000"/>
            <a:headEnd/>
            <a:tailEnd/>
          </a:ln>
        </p:spPr>
      </p:pic>
      <p:pic>
        <p:nvPicPr>
          <p:cNvPr id="12" name="Picture 14" descr="LogoDefPMS.jpg">
            <a:extLst>
              <a:ext uri="{FF2B5EF4-FFF2-40B4-BE49-F238E27FC236}">
                <a16:creationId xmlns:a16="http://schemas.microsoft.com/office/drawing/2014/main" id="{F9437BF7-FAEB-4365-AB8D-6662B964CFF1}"/>
              </a:ext>
            </a:extLst>
          </p:cNvPr>
          <p:cNvPicPr>
            <a:picLocks noChangeAspect="1"/>
          </p:cNvPicPr>
          <p:nvPr userDrawn="1"/>
        </p:nvPicPr>
        <p:blipFill>
          <a:blip r:embed="rId18" cstate="print"/>
          <a:srcRect/>
          <a:stretch>
            <a:fillRect/>
          </a:stretch>
        </p:blipFill>
        <p:spPr bwMode="auto">
          <a:xfrm>
            <a:off x="1359899" y="6362700"/>
            <a:ext cx="646113" cy="323850"/>
          </a:xfrm>
          <a:prstGeom prst="rect">
            <a:avLst/>
          </a:prstGeom>
          <a:noFill/>
          <a:ln w="9525">
            <a:noFill/>
            <a:miter lim="800000"/>
            <a:headEnd/>
            <a:tailEnd/>
          </a:ln>
        </p:spPr>
      </p:pic>
      <p:pic>
        <p:nvPicPr>
          <p:cNvPr id="13" name="Picture 8" descr="eftalogo.jpg">
            <a:extLst>
              <a:ext uri="{FF2B5EF4-FFF2-40B4-BE49-F238E27FC236}">
                <a16:creationId xmlns:a16="http://schemas.microsoft.com/office/drawing/2014/main" id="{5CDD838B-254E-4D9F-9FF1-7075A3FF6B87}"/>
              </a:ext>
            </a:extLst>
          </p:cNvPr>
          <p:cNvPicPr>
            <a:picLocks noChangeAspect="1"/>
          </p:cNvPicPr>
          <p:nvPr userDrawn="1"/>
        </p:nvPicPr>
        <p:blipFill>
          <a:blip r:embed="rId19" cstate="print"/>
          <a:srcRect b="7619"/>
          <a:stretch>
            <a:fillRect/>
          </a:stretch>
        </p:blipFill>
        <p:spPr bwMode="auto">
          <a:xfrm>
            <a:off x="4158662" y="6400800"/>
            <a:ext cx="465137" cy="322263"/>
          </a:xfrm>
          <a:prstGeom prst="rect">
            <a:avLst/>
          </a:prstGeom>
          <a:noFill/>
          <a:ln w="9525">
            <a:noFill/>
            <a:miter lim="800000"/>
            <a:headEnd/>
            <a:tailEnd/>
          </a:ln>
        </p:spPr>
      </p:pic>
      <p:pic>
        <p:nvPicPr>
          <p:cNvPr id="14" name="Picture 5" descr="http://rapidis.blogactiv.eu/files/2012/09/European_Commission.png">
            <a:extLst>
              <a:ext uri="{FF2B5EF4-FFF2-40B4-BE49-F238E27FC236}">
                <a16:creationId xmlns:a16="http://schemas.microsoft.com/office/drawing/2014/main" id="{5889C607-D016-4070-B395-0B3668A83E17}"/>
              </a:ext>
            </a:extLst>
          </p:cNvPr>
          <p:cNvPicPr>
            <a:picLocks noChangeAspect="1" noChangeArrowheads="1"/>
          </p:cNvPicPr>
          <p:nvPr userDrawn="1"/>
        </p:nvPicPr>
        <p:blipFill>
          <a:blip r:embed="rId20" cstate="print"/>
          <a:srcRect/>
          <a:stretch>
            <a:fillRect/>
          </a:stretch>
        </p:blipFill>
        <p:spPr bwMode="auto">
          <a:xfrm>
            <a:off x="3155362" y="6243638"/>
            <a:ext cx="835025" cy="619125"/>
          </a:xfrm>
          <a:prstGeom prst="rect">
            <a:avLst/>
          </a:prstGeom>
          <a:noFill/>
          <a:ln w="9525">
            <a:noFill/>
            <a:miter lim="800000"/>
            <a:headEnd/>
            <a:tailEnd/>
          </a:ln>
        </p:spPr>
      </p:pic>
      <p:pic>
        <p:nvPicPr>
          <p:cNvPr id="4" name="Picture 3">
            <a:extLst>
              <a:ext uri="{FF2B5EF4-FFF2-40B4-BE49-F238E27FC236}">
                <a16:creationId xmlns:a16="http://schemas.microsoft.com/office/drawing/2014/main" id="{CB121544-3AE4-4509-B6CA-D188627E8615}"/>
              </a:ext>
            </a:extLst>
          </p:cNvPr>
          <p:cNvPicPr>
            <a:picLocks noChangeAspect="1"/>
          </p:cNvPicPr>
          <p:nvPr userDrawn="1"/>
        </p:nvPicPr>
        <p:blipFill>
          <a:blip r:embed="rId21"/>
          <a:stretch>
            <a:fillRect/>
          </a:stretch>
        </p:blipFill>
        <p:spPr>
          <a:xfrm>
            <a:off x="5152599" y="6311900"/>
            <a:ext cx="1849385" cy="434307"/>
          </a:xfrm>
          <a:prstGeom prst="rect">
            <a:avLst/>
          </a:prstGeom>
        </p:spPr>
      </p:pic>
    </p:spTree>
    <p:extLst>
      <p:ext uri="{BB962C8B-B14F-4D97-AF65-F5344CB8AC3E}">
        <p14:creationId xmlns:p14="http://schemas.microsoft.com/office/powerpoint/2010/main" val="4269428603"/>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60" r:id="rId5"/>
    <p:sldLayoutId id="2147483661" r:id="rId6"/>
    <p:sldLayoutId id="2147483653" r:id="rId7"/>
    <p:sldLayoutId id="2147483654" r:id="rId8"/>
    <p:sldLayoutId id="2147483655" r:id="rId9"/>
    <p:sldLayoutId id="2147483656" r:id="rId10"/>
    <p:sldLayoutId id="2147483657" r:id="rId11"/>
    <p:sldLayoutId id="2147483658" r:id="rId12"/>
    <p:sldLayoutId id="2147483659" r:id="rId13"/>
    <p:sldLayoutId id="2147483663" r:id="rId14"/>
  </p:sldLayoutIdLst>
  <p:hf hdr="0"/>
  <p:txStyles>
    <p:titleStyle>
      <a:lvl1pPr algn="l" defTabSz="914400" rtl="0" eaLnBrk="1" latinLnBrk="0" hangingPunct="1">
        <a:lnSpc>
          <a:spcPct val="90000"/>
        </a:lnSpc>
        <a:spcBef>
          <a:spcPct val="0"/>
        </a:spcBef>
        <a:buNone/>
        <a:defRPr sz="4400" kern="1200">
          <a:solidFill>
            <a:schemeClr val="accent1">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lumMod val="50000"/>
          </a:schemeClr>
        </a:buClr>
        <a:buFont typeface="Arial" panose="020B0604020202020204" pitchFamily="34" charset="0"/>
        <a:buChar char="•"/>
        <a:defRPr sz="2800" kern="1200">
          <a:solidFill>
            <a:schemeClr val="accent1">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2400" kern="1200">
          <a:solidFill>
            <a:schemeClr val="accent1">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2000" kern="1200">
          <a:solidFill>
            <a:schemeClr val="accent1">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800" kern="1200">
          <a:solidFill>
            <a:schemeClr val="accent1">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800" kern="1200">
          <a:solidFill>
            <a:schemeClr val="accent1">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smart-cities-marketplace.ec.europa.eu/action-clusters-and-initiatives/other-initatives?page=1" TargetMode="External"/><Relationship Id="rId3" Type="http://schemas.openxmlformats.org/officeDocument/2006/relationships/hyperlink" Target="http://civitas.eu/" TargetMode="External"/><Relationship Id="rId7" Type="http://schemas.openxmlformats.org/officeDocument/2006/relationships/hyperlink" Target="https://www.intelligentcitieschallenge.eu/" TargetMode="External"/><Relationship Id="rId2" Type="http://schemas.openxmlformats.org/officeDocument/2006/relationships/hyperlink" Target="https://smart-cities-marketplace.ec.europa.eu/node/3187" TargetMode="External"/><Relationship Id="rId1" Type="http://schemas.openxmlformats.org/officeDocument/2006/relationships/slideLayout" Target="../slideLayouts/slideLayout3.xml"/><Relationship Id="rId6" Type="http://schemas.openxmlformats.org/officeDocument/2006/relationships/hyperlink" Target="https://smart-cities-marketplace.ec.europa.eu/node/3229" TargetMode="External"/><Relationship Id="rId5" Type="http://schemas.openxmlformats.org/officeDocument/2006/relationships/hyperlink" Target="https://www.eltis.org/" TargetMode="External"/><Relationship Id="rId4" Type="http://schemas.openxmlformats.org/officeDocument/2006/relationships/hyperlink" Target="https://smart-cities-marketplace.ec.europa.eu/action-clusters-and-initiatives/other-initatives/eit-urban-mobilit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hyperlink" Target="https://www.services.bis.gov.in:8071/php/BIS_2.0/dgdashboard/published/standards?commttid=MzY3&amp;commttname=Q0VEIDU5&amp;aspect=&amp;from=&amp;to=" TargetMode="External"/><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9.jpg"/><Relationship Id="rId11" Type="http://schemas.openxmlformats.org/officeDocument/2006/relationships/image" Target="../media/image33.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jpe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hyperlink" Target="https://www.tec.gov.in/M2M-IoT-technical-reports" TargetMode="External"/><Relationship Id="rId2" Type="http://schemas.openxmlformats.org/officeDocument/2006/relationships/hyperlink" Target="https://www.services.bis.gov.in:8071/php/BIS_2.0/dgdashboard/published/standards?commttid=MzY3&amp;commttname=Q0VEIDU5&amp;aspect=&amp;from=&amp;to=" TargetMode="External"/><Relationship Id="rId1" Type="http://schemas.openxmlformats.org/officeDocument/2006/relationships/slideLayout" Target="../slideLayouts/slideLayout3.xml"/><Relationship Id="rId4" Type="http://schemas.openxmlformats.org/officeDocument/2006/relationships/hyperlink" Target="https://www.cdot.in/cdotweb/web/product_page.php?lang=en&amp;catId=4&amp;pId=13"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hmr.araiindia.com/Control/AIS/14201910518PMAIS-140.pdf" TargetMode="External"/><Relationship Id="rId2" Type="http://schemas.openxmlformats.org/officeDocument/2006/relationships/hyperlink" Target="https://www.services.bis.gov.in/php/BIS_2.0/bisconnect/pow_detail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india.gov.in/smart-cities-mission-portal-ministry-urban-development" TargetMode="External"/><Relationship Id="rId2" Type="http://schemas.openxmlformats.org/officeDocument/2006/relationships/hyperlink" Target="https://unhabitat.org/World%20Cities%20Report%202020"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dinesh.chand.sharma@sesei.eu" TargetMode="External"/><Relationship Id="rId2" Type="http://schemas.openxmlformats.org/officeDocument/2006/relationships/image" Target="../media/image35.jpg"/><Relationship Id="rId1" Type="http://schemas.openxmlformats.org/officeDocument/2006/relationships/slideLayout" Target="../slideLayouts/slideLayout9.xml"/><Relationship Id="rId5" Type="http://schemas.openxmlformats.org/officeDocument/2006/relationships/hyperlink" Target="http://www.sesei.in/" TargetMode="External"/><Relationship Id="rId4" Type="http://schemas.openxmlformats.org/officeDocument/2006/relationships/hyperlink" Target="http://www.sesei.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ebtc.eu/" TargetMode="External"/><Relationship Id="rId3" Type="http://schemas.openxmlformats.org/officeDocument/2006/relationships/hyperlink" Target="https://iudx.org.in/" TargetMode="External"/><Relationship Id="rId7" Type="http://schemas.openxmlformats.org/officeDocument/2006/relationships/hyperlink" Target="https://smartcityresearch.iiit.ac.i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smartcityresearch.iiit.ac.in/livinglab.html" TargetMode="External"/><Relationship Id="rId5" Type="http://schemas.openxmlformats.org/officeDocument/2006/relationships/hyperlink" Target="https://smartnet.niua.org/" TargetMode="External"/><Relationship Id="rId10" Type="http://schemas.openxmlformats.org/officeDocument/2006/relationships/hyperlink" Target="https://pib.gov.in/PressReleasePage.aspx?PRID=1732331" TargetMode="External"/><Relationship Id="rId4" Type="http://schemas.openxmlformats.org/officeDocument/2006/relationships/hyperlink" Target="https://nudm.mohua.gov.in/" TargetMode="External"/><Relationship Id="rId9" Type="http://schemas.openxmlformats.org/officeDocument/2006/relationships/hyperlink" Target="https://amsterdamsmartcity.com/updates/project/amsterdam-arena"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smartcities.gov.in/CITIIS" TargetMode="External"/><Relationship Id="rId3" Type="http://schemas.openxmlformats.org/officeDocument/2006/relationships/hyperlink" Target="https://smartcities.gov.in/The_Urban_Learning_Internship_Program" TargetMode="External"/><Relationship Id="rId7" Type="http://schemas.openxmlformats.org/officeDocument/2006/relationships/hyperlink" Target="https://smartcities.gov.in/National_Urban_Innovation_Stack" TargetMode="External"/><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hyperlink" Target="https://smartcities.gov.in/India_Cycles_for_Change" TargetMode="External"/><Relationship Id="rId5" Type="http://schemas.openxmlformats.org/officeDocument/2006/relationships/hyperlink" Target="https://smartcities.gov.in/Smart_Cities_Open_Data_initiative"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s://smartcities.gov.in/Nurturing_Neighbourhoods_Challenge" TargetMode="External"/><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smartcities.gov.in/cityinx" TargetMode="External"/><Relationship Id="rId7" Type="http://schemas.openxmlformats.org/officeDocument/2006/relationships/hyperlink" Target="https://smartcities.gov.in/India_Urban_Observatory" TargetMode="External"/><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hyperlink" Target="https://smartcities.gov.in/DataSmart_Cities_Strategy" TargetMode="External"/><Relationship Id="rId5" Type="http://schemas.openxmlformats.org/officeDocument/2006/relationships/hyperlink" Target="https://smartcities.gov.in/climatesmart_cities" TargetMode="Externa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hyperlink" Target="https://smartcities.gov.in/Ease_of_Living_Index_and_Municipal_Performance_Inde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smart-cities-marketplace.ec.europa.eu/"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10748" y="1967948"/>
            <a:ext cx="9004852" cy="2440766"/>
          </a:xfrm>
        </p:spPr>
        <p:txBody>
          <a:bodyPr>
            <a:noAutofit/>
          </a:bodyPr>
          <a:lstStyle/>
          <a:p>
            <a:br>
              <a:rPr lang="en-GB" b="1" dirty="0"/>
            </a:br>
            <a:r>
              <a:rPr lang="en-GB" b="1" dirty="0">
                <a:solidFill>
                  <a:srgbClr val="002060"/>
                </a:solidFill>
              </a:rPr>
              <a:t>8</a:t>
            </a:r>
            <a:r>
              <a:rPr lang="en-GB" b="1" baseline="30000" dirty="0">
                <a:solidFill>
                  <a:srgbClr val="002060"/>
                </a:solidFill>
              </a:rPr>
              <a:t>th</a:t>
            </a:r>
            <a:r>
              <a:rPr lang="en-GB" b="1" dirty="0">
                <a:solidFill>
                  <a:srgbClr val="002060"/>
                </a:solidFill>
              </a:rPr>
              <a:t> Edition: Smart cities &amp; Intelligent mobility India 2022 </a:t>
            </a:r>
            <a:br>
              <a:rPr lang="en-GB" b="1" dirty="0">
                <a:solidFill>
                  <a:srgbClr val="002060"/>
                </a:solidFill>
              </a:rPr>
            </a:br>
            <a:r>
              <a:rPr lang="en-GB" sz="2000" b="1" dirty="0">
                <a:solidFill>
                  <a:srgbClr val="002060"/>
                </a:solidFill>
              </a:rPr>
              <a:t>Session: </a:t>
            </a:r>
            <a:r>
              <a:rPr lang="en-US" sz="2000" b="1" dirty="0">
                <a:solidFill>
                  <a:srgbClr val="002060"/>
                </a:solidFill>
              </a:rPr>
              <a:t>A Deep Dive into the Future of Mobility and Smart Cities with 5G</a:t>
            </a:r>
            <a:endParaRPr lang="en-GB" sz="2000" b="1" dirty="0">
              <a:solidFill>
                <a:srgbClr val="002060"/>
              </a:solidFill>
            </a:endParaRPr>
          </a:p>
        </p:txBody>
      </p:sp>
    </p:spTree>
    <p:extLst>
      <p:ext uri="{BB962C8B-B14F-4D97-AF65-F5344CB8AC3E}">
        <p14:creationId xmlns:p14="http://schemas.microsoft.com/office/powerpoint/2010/main" val="130248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D835-B7B9-B1C2-8DA5-611323290218}"/>
              </a:ext>
            </a:extLst>
          </p:cNvPr>
          <p:cNvSpPr>
            <a:spLocks noGrp="1"/>
          </p:cNvSpPr>
          <p:nvPr>
            <p:ph type="title"/>
          </p:nvPr>
        </p:nvSpPr>
        <p:spPr>
          <a:xfrm>
            <a:off x="331077" y="333594"/>
            <a:ext cx="11022723" cy="1325563"/>
          </a:xfrm>
        </p:spPr>
        <p:txBody>
          <a:bodyPr>
            <a:normAutofit/>
          </a:bodyPr>
          <a:lstStyle/>
          <a:p>
            <a:r>
              <a:rPr lang="en-US" b="1" dirty="0"/>
              <a:t>Many other EU initiatives focusing on making Smart Cities</a:t>
            </a:r>
            <a:endParaRPr lang="en-IN" b="1" dirty="0"/>
          </a:p>
        </p:txBody>
      </p:sp>
      <p:sp>
        <p:nvSpPr>
          <p:cNvPr id="3" name="Content Placeholder 2">
            <a:extLst>
              <a:ext uri="{FF2B5EF4-FFF2-40B4-BE49-F238E27FC236}">
                <a16:creationId xmlns:a16="http://schemas.microsoft.com/office/drawing/2014/main" id="{0DA160AF-7C93-500F-7BAA-E295C7B1C948}"/>
              </a:ext>
            </a:extLst>
          </p:cNvPr>
          <p:cNvSpPr>
            <a:spLocks noGrp="1"/>
          </p:cNvSpPr>
          <p:nvPr>
            <p:ph idx="1"/>
          </p:nvPr>
        </p:nvSpPr>
        <p:spPr>
          <a:xfrm>
            <a:off x="331077" y="1825625"/>
            <a:ext cx="11524592" cy="4351338"/>
          </a:xfrm>
        </p:spPr>
        <p:txBody>
          <a:bodyPr/>
          <a:lstStyle/>
          <a:p>
            <a:pPr algn="just"/>
            <a:r>
              <a:rPr lang="en-US" sz="1600" b="1" dirty="0">
                <a:hlinkClick r:id="rId2"/>
              </a:rPr>
              <a:t>European Energy Research Alliance (EERA) Joint </a:t>
            </a:r>
            <a:r>
              <a:rPr lang="en-US" sz="1600" b="1" dirty="0" err="1">
                <a:hlinkClick r:id="rId2"/>
              </a:rPr>
              <a:t>Programme</a:t>
            </a:r>
            <a:r>
              <a:rPr lang="en-US" sz="1600" b="1" dirty="0">
                <a:hlinkClick r:id="rId2"/>
              </a:rPr>
              <a:t> Smart Cities</a:t>
            </a:r>
            <a:r>
              <a:rPr lang="en-US" sz="1600" b="1" dirty="0"/>
              <a:t>: </a:t>
            </a:r>
          </a:p>
          <a:p>
            <a:pPr lvl="1" algn="just"/>
            <a:r>
              <a:rPr lang="en-US" sz="1400" dirty="0"/>
              <a:t>It aims to develop new scientific methods, concepts and tools designed to support European cities in their transformation into smart cities. The key focus is on large</a:t>
            </a:r>
          </a:p>
          <a:p>
            <a:pPr algn="just"/>
            <a:r>
              <a:rPr lang="en-US" sz="1600" b="1" dirty="0">
                <a:hlinkClick r:id="rId3"/>
              </a:rPr>
              <a:t>CIVITAS</a:t>
            </a:r>
            <a:r>
              <a:rPr lang="en-US" sz="1600" b="1" dirty="0"/>
              <a:t>: </a:t>
            </a:r>
          </a:p>
          <a:p>
            <a:pPr lvl="1" algn="just"/>
            <a:r>
              <a:rPr lang="en-US" sz="1400" dirty="0"/>
              <a:t>a network of cities for cities dedicated to cleaner, better transport in Europe and beyond.</a:t>
            </a:r>
          </a:p>
          <a:p>
            <a:pPr algn="just"/>
            <a:r>
              <a:rPr lang="en-US" sz="1600" b="1" dirty="0">
                <a:hlinkClick r:id="rId4"/>
              </a:rPr>
              <a:t>EIT Urban Mobility</a:t>
            </a:r>
            <a:r>
              <a:rPr lang="en-US" sz="1600" b="1" dirty="0"/>
              <a:t>: </a:t>
            </a:r>
          </a:p>
          <a:p>
            <a:pPr lvl="1" algn="just"/>
            <a:r>
              <a:rPr lang="en-US" sz="1400" dirty="0"/>
              <a:t>an initiative of the European Institute of Innovation and Technology (EIT), acts to accelerate positive change on mobility to make urban space more </a:t>
            </a:r>
            <a:r>
              <a:rPr lang="en-US" sz="1400" dirty="0" err="1"/>
              <a:t>liveable</a:t>
            </a:r>
            <a:r>
              <a:rPr lang="en-US" sz="1400" dirty="0"/>
              <a:t>. </a:t>
            </a:r>
          </a:p>
          <a:p>
            <a:pPr algn="just"/>
            <a:r>
              <a:rPr lang="en-US" sz="1600" b="1" dirty="0">
                <a:hlinkClick r:id="rId5"/>
              </a:rPr>
              <a:t>Eltis</a:t>
            </a:r>
            <a:r>
              <a:rPr lang="en-US" sz="1600" b="1" dirty="0"/>
              <a:t>: </a:t>
            </a:r>
          </a:p>
          <a:p>
            <a:pPr lvl="1" algn="just"/>
            <a:r>
              <a:rPr lang="en-US" sz="1400" dirty="0"/>
              <a:t>It facilitates exchange of information, knowledge and experience in the field of sustainable urban mobility in Europe.</a:t>
            </a:r>
          </a:p>
          <a:p>
            <a:pPr algn="just"/>
            <a:r>
              <a:rPr lang="en-US" sz="1600" b="1" dirty="0">
                <a:hlinkClick r:id="rId6"/>
              </a:rPr>
              <a:t>BRIDGE</a:t>
            </a:r>
            <a:r>
              <a:rPr lang="en-US" sz="1600" b="1" dirty="0"/>
              <a:t>: </a:t>
            </a:r>
          </a:p>
          <a:p>
            <a:pPr lvl="1" algn="just"/>
            <a:r>
              <a:rPr lang="en-US" sz="1400" dirty="0"/>
              <a:t>It unites Horizon 2020 &amp; Horizon Europe Smart Grid, Energy Storage, Islands, and </a:t>
            </a:r>
            <a:r>
              <a:rPr lang="en-US" sz="1400" dirty="0" err="1"/>
              <a:t>Digitalisation</a:t>
            </a:r>
            <a:r>
              <a:rPr lang="en-US" sz="1400" dirty="0"/>
              <a:t> Projects to create a structured view of cross-cutting.</a:t>
            </a:r>
          </a:p>
          <a:p>
            <a:pPr algn="just"/>
            <a:r>
              <a:rPr lang="en-US" sz="1600" b="1" dirty="0">
                <a:hlinkClick r:id="rId7"/>
              </a:rPr>
              <a:t>Intelligent Cities Challenge</a:t>
            </a:r>
            <a:endParaRPr lang="en-US" sz="1600" b="1" dirty="0"/>
          </a:p>
          <a:p>
            <a:pPr lvl="1" algn="just"/>
            <a:r>
              <a:rPr lang="en-US" sz="1400" dirty="0"/>
              <a:t>It supports 136 cities in using cutting-edge technologies to lead the intelligent, green and socially responsible recovery</a:t>
            </a:r>
          </a:p>
          <a:p>
            <a:pPr algn="just"/>
            <a:r>
              <a:rPr lang="en-US" sz="1600" b="1" dirty="0">
                <a:hlinkClick r:id="rId8"/>
              </a:rPr>
              <a:t>Many more….</a:t>
            </a:r>
            <a:endParaRPr lang="en-IN" sz="1600" b="1" dirty="0"/>
          </a:p>
        </p:txBody>
      </p:sp>
    </p:spTree>
    <p:extLst>
      <p:ext uri="{BB962C8B-B14F-4D97-AF65-F5344CB8AC3E}">
        <p14:creationId xmlns:p14="http://schemas.microsoft.com/office/powerpoint/2010/main" val="2048844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B85B-4988-43E8-A704-DEA1B0A42EC0}"/>
              </a:ext>
            </a:extLst>
          </p:cNvPr>
          <p:cNvSpPr>
            <a:spLocks noGrp="1"/>
          </p:cNvSpPr>
          <p:nvPr>
            <p:ph type="title"/>
          </p:nvPr>
        </p:nvSpPr>
        <p:spPr>
          <a:xfrm>
            <a:off x="827063" y="2797628"/>
            <a:ext cx="10537874" cy="1262743"/>
          </a:xfrm>
          <a:solidFill>
            <a:srgbClr val="002060"/>
          </a:solidFill>
        </p:spPr>
        <p:txBody>
          <a:bodyPr>
            <a:normAutofit/>
          </a:bodyPr>
          <a:lstStyle/>
          <a:p>
            <a:pPr algn="ctr"/>
            <a:r>
              <a:rPr lang="en-US" b="1" dirty="0">
                <a:solidFill>
                  <a:schemeClr val="bg1"/>
                </a:solidFill>
              </a:rPr>
              <a:t>Smart Mobility &amp; 5G</a:t>
            </a:r>
            <a:endParaRPr lang="en-IN" b="1" dirty="0">
              <a:solidFill>
                <a:schemeClr val="bg1"/>
              </a:solidFill>
            </a:endParaRPr>
          </a:p>
        </p:txBody>
      </p:sp>
    </p:spTree>
    <p:extLst>
      <p:ext uri="{BB962C8B-B14F-4D97-AF65-F5344CB8AC3E}">
        <p14:creationId xmlns:p14="http://schemas.microsoft.com/office/powerpoint/2010/main" val="258371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078" y="1953127"/>
            <a:ext cx="8401784" cy="2954775"/>
          </a:xfrm>
        </p:spPr>
        <p:txBody>
          <a:bodyPr vert="horz" lIns="91440" tIns="45720" rIns="91440" bIns="45720" rtlCol="0" anchor="ctr">
            <a:normAutofit/>
          </a:bodyPr>
          <a:lstStyle/>
          <a:p>
            <a:pPr algn="just"/>
            <a:r>
              <a:rPr lang="en-US" sz="2000" dirty="0">
                <a:solidFill>
                  <a:srgbClr val="002060"/>
                </a:solidFill>
                <a:latin typeface="Century Gothic" panose="020B0502020202020204" pitchFamily="34" charset="0"/>
              </a:rPr>
              <a:t>Smart Mobility (ITS) </a:t>
            </a:r>
          </a:p>
          <a:p>
            <a:pPr lvl="1" algn="just"/>
            <a:r>
              <a:rPr lang="en-US" sz="1600" dirty="0">
                <a:solidFill>
                  <a:srgbClr val="002060"/>
                </a:solidFill>
                <a:latin typeface="Century Gothic" panose="020B0502020202020204" pitchFamily="34" charset="0"/>
              </a:rPr>
              <a:t>add information and communications technology (ICT) to transport infrastructures and vehicles to improve their road safety, reliability, traffic efficiency and quality</a:t>
            </a:r>
            <a:r>
              <a:rPr lang="en-US" sz="1600" dirty="0">
                <a:solidFill>
                  <a:srgbClr val="002060"/>
                </a:solidFill>
              </a:rPr>
              <a:t>.</a:t>
            </a:r>
            <a:endParaRPr lang="en-US" sz="1600" dirty="0">
              <a:solidFill>
                <a:srgbClr val="002060"/>
              </a:solidFill>
              <a:latin typeface="Century Gothic" panose="020B0502020202020204" pitchFamily="34" charset="0"/>
            </a:endParaRPr>
          </a:p>
          <a:p>
            <a:pPr lvl="1"/>
            <a:r>
              <a:rPr lang="en-US" altLang="en-US" sz="1600" dirty="0">
                <a:solidFill>
                  <a:srgbClr val="002060"/>
                </a:solidFill>
                <a:latin typeface="Century Gothic" panose="020B0502020202020204" pitchFamily="34" charset="0"/>
                <a:cs typeface="Calibri" panose="020F0502020204030204" pitchFamily="34" charset="0"/>
              </a:rPr>
              <a:t>is a wholistic system comprising not only Intelligent Vehicles &amp; Road Transport system  but </a:t>
            </a:r>
            <a:r>
              <a:rPr lang="en-US" altLang="en-US" sz="1600" dirty="0">
                <a:solidFill>
                  <a:srgbClr val="002060"/>
                </a:solidFill>
                <a:cs typeface="Calibri" panose="020F0502020204030204" pitchFamily="34" charset="0"/>
              </a:rPr>
              <a:t>i</a:t>
            </a:r>
            <a:r>
              <a:rPr lang="en-US" altLang="en-US" sz="1600" dirty="0">
                <a:solidFill>
                  <a:srgbClr val="002060"/>
                </a:solidFill>
                <a:latin typeface="Century Gothic" panose="020B0502020202020204" pitchFamily="34" charset="0"/>
                <a:cs typeface="Calibri" panose="020F0502020204030204" pitchFamily="34" charset="0"/>
              </a:rPr>
              <a:t>t also includes railways, aviation and maritime as well.</a:t>
            </a:r>
          </a:p>
          <a:p>
            <a:pPr lvl="1"/>
            <a:r>
              <a:rPr lang="en-US" altLang="en-US" sz="1700" dirty="0">
                <a:solidFill>
                  <a:srgbClr val="002060"/>
                </a:solidFill>
              </a:rPr>
              <a:t>use cases include In vehicle information, Traffic lights, Emergency vehicle on approach, traffic jam, Parking guidance etc. </a:t>
            </a:r>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10" descr="Car">
            <a:extLst>
              <a:ext uri="{FF2B5EF4-FFF2-40B4-BE49-F238E27FC236}">
                <a16:creationId xmlns:a16="http://schemas.microsoft.com/office/drawing/2014/main" id="{43BF2E8D-22BC-EEBA-41B1-7CCCDD5CB1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15" name="Title 2">
            <a:extLst>
              <a:ext uri="{FF2B5EF4-FFF2-40B4-BE49-F238E27FC236}">
                <a16:creationId xmlns:a16="http://schemas.microsoft.com/office/drawing/2014/main" id="{48D81DE8-8DBA-0572-90FD-BCCB3EBCC036}"/>
              </a:ext>
            </a:extLst>
          </p:cNvPr>
          <p:cNvSpPr>
            <a:spLocks noGrp="1"/>
          </p:cNvSpPr>
          <p:nvPr>
            <p:ph type="title"/>
          </p:nvPr>
        </p:nvSpPr>
        <p:spPr>
          <a:xfrm>
            <a:off x="348078" y="468849"/>
            <a:ext cx="9740802" cy="1137436"/>
          </a:xfrm>
        </p:spPr>
        <p:txBody>
          <a:bodyPr>
            <a:noAutofit/>
          </a:bodyPr>
          <a:lstStyle/>
          <a:p>
            <a:r>
              <a:rPr lang="en-IN" b="1" dirty="0">
                <a:solidFill>
                  <a:srgbClr val="002060"/>
                </a:solidFill>
                <a:latin typeface="Century Gothic" panose="020B0502020202020204" pitchFamily="34" charset="0"/>
              </a:rPr>
              <a:t>Smart Mobility (ITS) for Smart Cities</a:t>
            </a:r>
          </a:p>
        </p:txBody>
      </p:sp>
    </p:spTree>
    <p:extLst>
      <p:ext uri="{BB962C8B-B14F-4D97-AF65-F5344CB8AC3E}">
        <p14:creationId xmlns:p14="http://schemas.microsoft.com/office/powerpoint/2010/main" val="179348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904" y="1513490"/>
            <a:ext cx="11531084" cy="5020475"/>
          </a:xfrm>
        </p:spPr>
        <p:txBody>
          <a:bodyPr>
            <a:noAutofit/>
          </a:bodyPr>
          <a:lstStyle/>
          <a:p>
            <a:pPr algn="just">
              <a:spcBef>
                <a:spcPct val="15000"/>
              </a:spcBef>
            </a:pPr>
            <a:r>
              <a:rPr lang="en-US" sz="1800" dirty="0">
                <a:solidFill>
                  <a:srgbClr val="002060"/>
                </a:solidFill>
              </a:rPr>
              <a:t>With 5G everything from smart sensors to smart mobility, self-driving cars will be able to communicate at incredibly fast speeds with low latency resulting in more efficient systems and resources for smart cities and it will address:</a:t>
            </a:r>
          </a:p>
          <a:p>
            <a:pPr marL="536575" lvl="1" indent="-363538" algn="just"/>
            <a:r>
              <a:rPr lang="en-US" sz="1600" b="1" i="0" dirty="0">
                <a:solidFill>
                  <a:srgbClr val="002060"/>
                </a:solidFill>
                <a:effectLst/>
              </a:rPr>
              <a:t>Public Safety and Security:</a:t>
            </a:r>
            <a:endParaRPr lang="en-US" sz="1600" b="0" i="0" dirty="0">
              <a:solidFill>
                <a:srgbClr val="002060"/>
              </a:solidFill>
              <a:effectLst/>
            </a:endParaRPr>
          </a:p>
          <a:p>
            <a:pPr marL="993775" lvl="2" indent="-363538" algn="just"/>
            <a:r>
              <a:rPr lang="en-US" sz="1200" b="0" i="0" dirty="0">
                <a:solidFill>
                  <a:srgbClr val="002060"/>
                </a:solidFill>
                <a:effectLst/>
              </a:rPr>
              <a:t>Emergency officials will be able to locate and receive real-time information regarding accidents and emergency calls from intelligent sensors that are placed throughout the city.</a:t>
            </a:r>
          </a:p>
          <a:p>
            <a:pPr marL="536575" lvl="1" indent="-363538" algn="just"/>
            <a:r>
              <a:rPr lang="en-US" sz="1600" b="1" i="0" dirty="0">
                <a:solidFill>
                  <a:srgbClr val="002060"/>
                </a:solidFill>
                <a:effectLst/>
              </a:rPr>
              <a:t>Mobility:</a:t>
            </a:r>
          </a:p>
          <a:p>
            <a:pPr marL="993775" lvl="2" indent="-363538" algn="just"/>
            <a:r>
              <a:rPr lang="en-US" sz="1200" b="0" i="0" dirty="0">
                <a:solidFill>
                  <a:srgbClr val="002060"/>
                </a:solidFill>
                <a:effectLst/>
              </a:rPr>
              <a:t>5G networks will provide faster and lower latency connectivity for mobility, making it easier for autonomous vehicles and people to navigate cities.</a:t>
            </a:r>
          </a:p>
          <a:p>
            <a:pPr marL="993775" lvl="2" indent="-363538" algn="just"/>
            <a:r>
              <a:rPr lang="en-US" sz="1200" dirty="0">
                <a:solidFill>
                  <a:srgbClr val="002060"/>
                </a:solidFill>
              </a:rPr>
              <a:t>Better Traffic Management by the c</a:t>
            </a:r>
            <a:r>
              <a:rPr lang="en-US" sz="1200" b="0" i="0" dirty="0">
                <a:solidFill>
                  <a:srgbClr val="002060"/>
                </a:solidFill>
                <a:effectLst/>
              </a:rPr>
              <a:t>ombination of 5G networks and IoT devices are expected to intelligently track and manage traffic flows, monitor road conditions, and reduce traffic congestion.</a:t>
            </a:r>
          </a:p>
          <a:p>
            <a:pPr marL="536575" lvl="1" indent="-363538" algn="just"/>
            <a:r>
              <a:rPr lang="en-US" sz="1600" b="1" dirty="0">
                <a:solidFill>
                  <a:srgbClr val="002060"/>
                </a:solidFill>
              </a:rPr>
              <a:t>S</a:t>
            </a:r>
            <a:r>
              <a:rPr lang="en-US" sz="1600" b="1" i="0" dirty="0">
                <a:solidFill>
                  <a:srgbClr val="002060"/>
                </a:solidFill>
                <a:effectLst/>
              </a:rPr>
              <a:t>mart healthcare: reform towards a fair, accessible and universal healthcare system: </a:t>
            </a:r>
          </a:p>
          <a:p>
            <a:pPr marL="993775" lvl="2" indent="-363538" algn="just"/>
            <a:r>
              <a:rPr lang="en-US" sz="1200" dirty="0"/>
              <a:t>5G network along with general technologies such as big data, AI and cloud computing, provides an effective, real-time data solution, and inspires innovative methods and ideas for the screening and treatment of contagious diseases.</a:t>
            </a:r>
            <a:endParaRPr lang="en-US" sz="1200" b="0" i="0" dirty="0">
              <a:solidFill>
                <a:srgbClr val="002060"/>
              </a:solidFill>
              <a:effectLst/>
            </a:endParaRPr>
          </a:p>
          <a:p>
            <a:pPr marL="536575" lvl="1" indent="-363538" algn="just"/>
            <a:r>
              <a:rPr lang="en-US" sz="1600" b="1" i="0" dirty="0">
                <a:solidFill>
                  <a:srgbClr val="002060"/>
                </a:solidFill>
                <a:effectLst/>
              </a:rPr>
              <a:t>Energy Efficiency:</a:t>
            </a:r>
          </a:p>
          <a:p>
            <a:pPr marL="993775" lvl="2" indent="-363538" algn="just"/>
            <a:r>
              <a:rPr lang="en-US" sz="1200" b="0" i="0" dirty="0">
                <a:solidFill>
                  <a:srgbClr val="002060"/>
                </a:solidFill>
                <a:effectLst/>
              </a:rPr>
              <a:t>5G creates huge opportunities for connected devices within buildings and cities to help track, monitor, and control energy. This helps buildings and cities better manage their energy supply, save money, and become more sustainable.</a:t>
            </a:r>
          </a:p>
          <a:p>
            <a:pPr marL="536575" lvl="1" indent="-363538" algn="just"/>
            <a:r>
              <a:rPr lang="en-US" sz="1600" b="1" dirty="0">
                <a:solidFill>
                  <a:srgbClr val="002060"/>
                </a:solidFill>
              </a:rPr>
              <a:t>Many more…</a:t>
            </a:r>
            <a:endParaRPr lang="en-US" sz="1600" b="1" i="0" dirty="0">
              <a:solidFill>
                <a:srgbClr val="002060"/>
              </a:solidFill>
              <a:effectLst/>
            </a:endParaRPr>
          </a:p>
          <a:p>
            <a:pPr>
              <a:spcBef>
                <a:spcPct val="15000"/>
              </a:spcBef>
            </a:pPr>
            <a:endParaRPr lang="en-US" sz="1800" dirty="0">
              <a:solidFill>
                <a:srgbClr val="002060"/>
              </a:solidFill>
              <a:latin typeface="+mn-lt"/>
            </a:endParaRPr>
          </a:p>
        </p:txBody>
      </p:sp>
      <p:sp>
        <p:nvSpPr>
          <p:cNvPr id="7" name="Title 2">
            <a:extLst>
              <a:ext uri="{FF2B5EF4-FFF2-40B4-BE49-F238E27FC236}">
                <a16:creationId xmlns:a16="http://schemas.microsoft.com/office/drawing/2014/main" id="{34A62A5A-A33B-1B0B-967F-6EC420A8EE53}"/>
              </a:ext>
            </a:extLst>
          </p:cNvPr>
          <p:cNvSpPr txBox="1">
            <a:spLocks/>
          </p:cNvSpPr>
          <p:nvPr/>
        </p:nvSpPr>
        <p:spPr>
          <a:xfrm>
            <a:off x="409904" y="204952"/>
            <a:ext cx="11369720" cy="1308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Century Gothic" panose="020B0502020202020204" pitchFamily="34" charset="0"/>
                <a:ea typeface="+mj-ea"/>
                <a:cs typeface="+mj-cs"/>
              </a:defRPr>
            </a:lvl1pPr>
          </a:lstStyle>
          <a:p>
            <a:r>
              <a:rPr lang="en-US" b="1" dirty="0">
                <a:solidFill>
                  <a:srgbClr val="002060"/>
                </a:solidFill>
              </a:rPr>
              <a:t>Why is 5G is vital to the advancement of smart cities?</a:t>
            </a:r>
            <a:endParaRPr lang="en-IN" b="1" dirty="0">
              <a:solidFill>
                <a:srgbClr val="002060"/>
              </a:solidFill>
            </a:endParaRPr>
          </a:p>
        </p:txBody>
      </p:sp>
    </p:spTree>
    <p:extLst>
      <p:ext uri="{BB962C8B-B14F-4D97-AF65-F5344CB8AC3E}">
        <p14:creationId xmlns:p14="http://schemas.microsoft.com/office/powerpoint/2010/main" val="52709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B85B-4988-43E8-A704-DEA1B0A42EC0}"/>
              </a:ext>
            </a:extLst>
          </p:cNvPr>
          <p:cNvSpPr>
            <a:spLocks noGrp="1"/>
          </p:cNvSpPr>
          <p:nvPr>
            <p:ph type="title"/>
          </p:nvPr>
        </p:nvSpPr>
        <p:spPr>
          <a:xfrm>
            <a:off x="827063" y="2797628"/>
            <a:ext cx="10537874" cy="1262743"/>
          </a:xfrm>
          <a:solidFill>
            <a:srgbClr val="002060"/>
          </a:solidFill>
        </p:spPr>
        <p:txBody>
          <a:bodyPr>
            <a:normAutofit/>
          </a:bodyPr>
          <a:lstStyle/>
          <a:p>
            <a:pPr algn="ctr"/>
            <a:r>
              <a:rPr lang="en-US" b="1" dirty="0">
                <a:solidFill>
                  <a:schemeClr val="bg1"/>
                </a:solidFill>
              </a:rPr>
              <a:t>Standards</a:t>
            </a:r>
            <a:endParaRPr lang="en-IN" b="1" dirty="0">
              <a:solidFill>
                <a:schemeClr val="bg1"/>
              </a:solidFill>
            </a:endParaRPr>
          </a:p>
        </p:txBody>
      </p:sp>
    </p:spTree>
    <p:extLst>
      <p:ext uri="{BB962C8B-B14F-4D97-AF65-F5344CB8AC3E}">
        <p14:creationId xmlns:p14="http://schemas.microsoft.com/office/powerpoint/2010/main" val="332063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808" y="192421"/>
            <a:ext cx="10925502" cy="855111"/>
          </a:xfrm>
          <a:solidFill>
            <a:srgbClr val="FFFFFF">
              <a:alpha val="80000"/>
            </a:srgbClr>
          </a:solidFill>
        </p:spPr>
        <p:txBody>
          <a:bodyPr>
            <a:noAutofit/>
          </a:bodyPr>
          <a:lstStyle/>
          <a:p>
            <a:r>
              <a:rPr lang="en-US" sz="3600" b="1" dirty="0">
                <a:ea typeface="+mn-ea"/>
                <a:cs typeface="+mn-cs"/>
              </a:rPr>
              <a:t>Role of Standards in Smart Cities</a:t>
            </a:r>
            <a:endParaRPr lang="en-GB" sz="3600" b="1" dirty="0">
              <a:ea typeface="+mn-ea"/>
              <a:cs typeface="+mn-cs"/>
            </a:endParaRPr>
          </a:p>
        </p:txBody>
      </p:sp>
      <p:sp>
        <p:nvSpPr>
          <p:cNvPr id="3" name="Content Placeholder 2"/>
          <p:cNvSpPr>
            <a:spLocks noGrp="1"/>
          </p:cNvSpPr>
          <p:nvPr>
            <p:ph idx="1"/>
          </p:nvPr>
        </p:nvSpPr>
        <p:spPr>
          <a:xfrm>
            <a:off x="851338" y="1229710"/>
            <a:ext cx="10893972" cy="5151618"/>
          </a:xfrm>
        </p:spPr>
        <p:txBody>
          <a:bodyPr/>
          <a:lstStyle/>
          <a:p>
            <a:pPr>
              <a:buClr>
                <a:schemeClr val="accent3">
                  <a:lumMod val="75000"/>
                </a:schemeClr>
              </a:buClr>
              <a:buFont typeface="Wingdings" panose="05000000000000000000" pitchFamily="2" charset="2"/>
              <a:buChar char="§"/>
            </a:pPr>
            <a:r>
              <a:rPr lang="en-US" altLang="en-US" sz="2400" dirty="0">
                <a:solidFill>
                  <a:srgbClr val="002060"/>
                </a:solidFill>
                <a:ea typeface="Verdana" panose="020B0604030504040204" pitchFamily="34" charset="0"/>
                <a:cs typeface="Verdana" panose="020B0604030504040204" pitchFamily="34" charset="0"/>
              </a:rPr>
              <a:t>Underpinning common understanding</a:t>
            </a:r>
            <a:endParaRPr lang="en-GB" sz="2400" dirty="0">
              <a:solidFill>
                <a:srgbClr val="002060"/>
              </a:solidFill>
              <a:ea typeface="Verdana" panose="020B0604030504040204" pitchFamily="34" charset="0"/>
              <a:cs typeface="Verdana" panose="020B0604030504040204" pitchFamily="34" charset="0"/>
            </a:endParaRPr>
          </a:p>
          <a:p>
            <a:pPr>
              <a:buClr>
                <a:schemeClr val="accent3">
                  <a:lumMod val="75000"/>
                </a:schemeClr>
              </a:buClr>
              <a:buFont typeface="Wingdings" panose="05000000000000000000" pitchFamily="2" charset="2"/>
              <a:buChar char="§"/>
            </a:pPr>
            <a:r>
              <a:rPr lang="en-US" altLang="en-US" sz="2400" dirty="0">
                <a:solidFill>
                  <a:srgbClr val="002060"/>
                </a:solidFill>
                <a:ea typeface="Verdana" panose="020B0604030504040204" pitchFamily="34" charset="0"/>
                <a:cs typeface="Verdana" panose="020B0604030504040204" pitchFamily="34" charset="0"/>
              </a:rPr>
              <a:t>Enabling integration between systems, and between the physical and the digital world</a:t>
            </a:r>
          </a:p>
          <a:p>
            <a:pPr marL="228600" lvl="1">
              <a:spcBef>
                <a:spcPts val="1000"/>
              </a:spcBef>
              <a:buClr>
                <a:schemeClr val="accent3">
                  <a:lumMod val="75000"/>
                </a:schemeClr>
              </a:buClr>
              <a:buFont typeface="Wingdings" panose="05000000000000000000" pitchFamily="2" charset="2"/>
              <a:buChar char="§"/>
            </a:pPr>
            <a:r>
              <a:rPr lang="en-US" dirty="0">
                <a:solidFill>
                  <a:srgbClr val="002060"/>
                </a:solidFill>
                <a:ea typeface="Verdana" panose="020B0604030504040204" pitchFamily="34" charset="0"/>
              </a:rPr>
              <a:t>Accelerating smart city solutions and deployment</a:t>
            </a:r>
          </a:p>
          <a:p>
            <a:pPr marL="228600" lvl="1">
              <a:spcBef>
                <a:spcPts val="1000"/>
              </a:spcBef>
              <a:buClr>
                <a:schemeClr val="accent3">
                  <a:lumMod val="75000"/>
                </a:schemeClr>
              </a:buClr>
              <a:buFont typeface="Wingdings" panose="05000000000000000000" pitchFamily="2" charset="2"/>
              <a:buChar char="§"/>
            </a:pPr>
            <a:r>
              <a:rPr lang="en-US" dirty="0">
                <a:solidFill>
                  <a:srgbClr val="002060"/>
                </a:solidFill>
                <a:ea typeface="Verdana" panose="020B0604030504040204" pitchFamily="34" charset="0"/>
              </a:rPr>
              <a:t>Provide confidence in the market &amp; Preventing vendor lock-in </a:t>
            </a:r>
          </a:p>
          <a:p>
            <a:pPr marL="228600" lvl="1">
              <a:spcBef>
                <a:spcPts val="1000"/>
              </a:spcBef>
              <a:buClr>
                <a:schemeClr val="accent3">
                  <a:lumMod val="75000"/>
                </a:schemeClr>
              </a:buClr>
              <a:buFont typeface="Wingdings" panose="05000000000000000000" pitchFamily="2" charset="2"/>
              <a:buChar char="§"/>
            </a:pPr>
            <a:r>
              <a:rPr lang="en-US" dirty="0">
                <a:solidFill>
                  <a:srgbClr val="002060"/>
                </a:solidFill>
                <a:ea typeface="Verdana" panose="020B0604030504040204" pitchFamily="34" charset="0"/>
              </a:rPr>
              <a:t>Enabling scaling and replicability of urban solutions</a:t>
            </a:r>
          </a:p>
          <a:p>
            <a:pPr marL="228600" lvl="1">
              <a:spcBef>
                <a:spcPts val="1000"/>
              </a:spcBef>
              <a:buClr>
                <a:schemeClr val="accent3">
                  <a:lumMod val="75000"/>
                </a:schemeClr>
              </a:buClr>
              <a:buFont typeface="Wingdings" panose="05000000000000000000" pitchFamily="2" charset="2"/>
              <a:buChar char="§"/>
            </a:pPr>
            <a:r>
              <a:rPr lang="en-US" dirty="0">
                <a:solidFill>
                  <a:srgbClr val="002060"/>
                </a:solidFill>
                <a:ea typeface="Verdana" panose="020B0604030504040204" pitchFamily="34" charset="0"/>
              </a:rPr>
              <a:t>Facilitating a collaborative, consensus-driven process open to all stakeholders</a:t>
            </a:r>
          </a:p>
          <a:p>
            <a:pPr marL="0" lvl="1" indent="0">
              <a:buClr>
                <a:schemeClr val="accent3">
                  <a:lumMod val="75000"/>
                </a:schemeClr>
              </a:buClr>
              <a:buNone/>
            </a:pPr>
            <a:endParaRPr lang="en-US" altLang="en-US" sz="2000" b="1" dirty="0">
              <a:solidFill>
                <a:srgbClr val="002060"/>
              </a:solidFill>
              <a:ea typeface="Verdana" panose="020B0604030504040204" pitchFamily="34" charset="0"/>
              <a:cs typeface="Verdana" panose="020B0604030504040204" pitchFamily="34" charset="0"/>
            </a:endParaRPr>
          </a:p>
          <a:p>
            <a:pPr marL="0" lvl="1" indent="0">
              <a:buClr>
                <a:schemeClr val="accent3">
                  <a:lumMod val="75000"/>
                </a:schemeClr>
              </a:buClr>
              <a:buNone/>
            </a:pPr>
            <a:r>
              <a:rPr lang="en-US" altLang="en-US" sz="2000" b="1" dirty="0">
                <a:solidFill>
                  <a:srgbClr val="002060"/>
                </a:solidFill>
                <a:ea typeface="Verdana" panose="020B0604030504040204" pitchFamily="34" charset="0"/>
                <a:cs typeface="Verdana" panose="020B0604030504040204" pitchFamily="34" charset="0"/>
              </a:rPr>
              <a:t>Because STD will create Smart Cities </a:t>
            </a:r>
            <a:r>
              <a:rPr lang="en-US" altLang="en-US" sz="2000" b="1" dirty="0">
                <a:solidFill>
                  <a:srgbClr val="002060"/>
                </a:solidFill>
                <a:ea typeface="Verdana" panose="020B0604030504040204" pitchFamily="34" charset="0"/>
              </a:rPr>
              <a:t>in response to the market  and final beneficiaries needs (cities and citizens)</a:t>
            </a:r>
          </a:p>
          <a:p>
            <a:pPr marL="720725" lvl="2" indent="0">
              <a:buNone/>
            </a:pPr>
            <a:endParaRPr lang="en-US" altLang="en-US" b="1" dirty="0">
              <a:solidFill>
                <a:srgbClr val="00206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227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a:xfrm>
            <a:off x="6867525"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fld id="{D8BFA251-8F57-4ADF-9D16-D67C8FCD991C}" type="slidenum">
              <a:rPr lang="en-US" altLang="en-US" smtClean="0"/>
              <a:pPr>
                <a:defRPr/>
              </a:pPr>
              <a:t>16</a:t>
            </a:fld>
            <a:endParaRPr lang="en-US" dirty="0"/>
          </a:p>
        </p:txBody>
      </p:sp>
      <p:sp>
        <p:nvSpPr>
          <p:cNvPr id="6" name="Rectangle à coins arrondis 5"/>
          <p:cNvSpPr/>
          <p:nvPr/>
        </p:nvSpPr>
        <p:spPr>
          <a:xfrm>
            <a:off x="3333209" y="1526446"/>
            <a:ext cx="5364088" cy="4618754"/>
          </a:xfrm>
          <a:prstGeom prst="roundRect">
            <a:avLst>
              <a:gd name="adj" fmla="val 1955"/>
            </a:avLst>
          </a:prstGeom>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7" name="Rectangle à coins arrondis 6"/>
          <p:cNvSpPr/>
          <p:nvPr/>
        </p:nvSpPr>
        <p:spPr>
          <a:xfrm>
            <a:off x="212835" y="1562252"/>
            <a:ext cx="2875712" cy="4560282"/>
          </a:xfrm>
          <a:prstGeom prst="roundRect">
            <a:avLst>
              <a:gd name="adj" fmla="val 3326"/>
            </a:avLst>
          </a:prstGeom>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8" name="Rectangle à coins arrondis 7"/>
          <p:cNvSpPr/>
          <p:nvPr/>
        </p:nvSpPr>
        <p:spPr>
          <a:xfrm>
            <a:off x="346779" y="3345139"/>
            <a:ext cx="2641412" cy="1239286"/>
          </a:xfrm>
          <a:prstGeom prst="roundRect">
            <a:avLst/>
          </a:prstGeom>
          <a:solidFill>
            <a:schemeClr val="accent3">
              <a:lumMod val="40000"/>
              <a:lumOff val="60000"/>
            </a:schemeClr>
          </a:solidFill>
          <a:ln w="76200">
            <a:solidFill>
              <a:srgbClr val="4DB849"/>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9" name="Rectangle à coins arrondis 8"/>
          <p:cNvSpPr/>
          <p:nvPr/>
        </p:nvSpPr>
        <p:spPr>
          <a:xfrm>
            <a:off x="392709" y="1620724"/>
            <a:ext cx="2555444" cy="1673939"/>
          </a:xfrm>
          <a:prstGeom prst="roundRect">
            <a:avLst/>
          </a:prstGeom>
          <a:ln>
            <a:solidFill>
              <a:srgbClr val="4DB849"/>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11" name="Rectangle à coins arrondis 10"/>
          <p:cNvSpPr/>
          <p:nvPr/>
        </p:nvSpPr>
        <p:spPr>
          <a:xfrm>
            <a:off x="3500093" y="1828266"/>
            <a:ext cx="2504573" cy="1664985"/>
          </a:xfrm>
          <a:prstGeom prst="roundRect">
            <a:avLst/>
          </a:prstGeom>
          <a:solidFill>
            <a:schemeClr val="accent1">
              <a:lumMod val="40000"/>
              <a:lumOff val="60000"/>
            </a:schemeClr>
          </a:solidFill>
          <a:ln w="76200"/>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12" name="ZoneTexte 11"/>
          <p:cNvSpPr txBox="1"/>
          <p:nvPr/>
        </p:nvSpPr>
        <p:spPr>
          <a:xfrm>
            <a:off x="3712853" y="1887193"/>
            <a:ext cx="2138600" cy="615553"/>
          </a:xfrm>
          <a:prstGeom prst="rect">
            <a:avLst/>
          </a:prstGeom>
          <a:noFill/>
        </p:spPr>
        <p:txBody>
          <a:bodyPr wrap="square" lIns="36000" tIns="0" rIns="36000" bIns="0" rtlCol="0">
            <a:spAutoFit/>
          </a:bodyPr>
          <a:lstStyle/>
          <a:p>
            <a:pPr algn="ctr" eaLnBrk="0" hangingPunct="0"/>
            <a:r>
              <a:rPr lang="en-US" sz="2000" b="1" dirty="0">
                <a:solidFill>
                  <a:prstClr val="black"/>
                </a:solidFill>
                <a:latin typeface="Arial" panose="020B0604020202020204" pitchFamily="34" charset="0"/>
              </a:rPr>
              <a:t>ISO/TC 268 ISO/TC 268/SC 1</a:t>
            </a:r>
          </a:p>
        </p:txBody>
      </p:sp>
      <p:sp>
        <p:nvSpPr>
          <p:cNvPr id="13" name="ZoneTexte 12"/>
          <p:cNvSpPr txBox="1"/>
          <p:nvPr/>
        </p:nvSpPr>
        <p:spPr>
          <a:xfrm>
            <a:off x="335681" y="3437002"/>
            <a:ext cx="2739323" cy="553998"/>
          </a:xfrm>
          <a:prstGeom prst="rect">
            <a:avLst/>
          </a:prstGeom>
          <a:noFill/>
        </p:spPr>
        <p:txBody>
          <a:bodyPr wrap="square" lIns="36000" tIns="0" rIns="36000" bIns="0" rtlCol="0">
            <a:spAutoFit/>
          </a:bodyPr>
          <a:lstStyle/>
          <a:p>
            <a:pPr eaLnBrk="0" hangingPunct="0"/>
            <a:r>
              <a:rPr lang="en-US" b="1" dirty="0">
                <a:solidFill>
                  <a:prstClr val="black"/>
                </a:solidFill>
                <a:latin typeface="Arial" panose="020B0604020202020204" pitchFamily="34" charset="0"/>
              </a:rPr>
              <a:t>CEN-CENELEC-ETSI Sector Forum on SSCC</a:t>
            </a:r>
          </a:p>
        </p:txBody>
      </p:sp>
      <p:sp>
        <p:nvSpPr>
          <p:cNvPr id="14" name="ZoneTexte 13"/>
          <p:cNvSpPr txBox="1"/>
          <p:nvPr/>
        </p:nvSpPr>
        <p:spPr>
          <a:xfrm>
            <a:off x="503421" y="1649383"/>
            <a:ext cx="2312360" cy="492443"/>
          </a:xfrm>
          <a:prstGeom prst="rect">
            <a:avLst/>
          </a:prstGeom>
          <a:noFill/>
        </p:spPr>
        <p:txBody>
          <a:bodyPr wrap="square" lIns="36000" tIns="0" rIns="36000" bIns="0" rtlCol="0">
            <a:spAutoFit/>
          </a:bodyPr>
          <a:lstStyle/>
          <a:p>
            <a:pPr algn="ctr" eaLnBrk="0" hangingPunct="0"/>
            <a:r>
              <a:rPr lang="en-US" sz="1600" b="1" dirty="0">
                <a:solidFill>
                  <a:prstClr val="black"/>
                </a:solidFill>
                <a:latin typeface="Arial" panose="020B0604020202020204" pitchFamily="34" charset="0"/>
              </a:rPr>
              <a:t>ISO/TMB/</a:t>
            </a:r>
          </a:p>
          <a:p>
            <a:pPr algn="ctr" eaLnBrk="0" hangingPunct="0"/>
            <a:r>
              <a:rPr lang="en-US" sz="1600" b="1" dirty="0">
                <a:solidFill>
                  <a:prstClr val="black"/>
                </a:solidFill>
                <a:latin typeface="Arial" panose="020B0604020202020204" pitchFamily="34" charset="0"/>
              </a:rPr>
              <a:t>Smart Cities SAG + TF</a:t>
            </a:r>
          </a:p>
        </p:txBody>
      </p:sp>
      <p:sp>
        <p:nvSpPr>
          <p:cNvPr id="15" name="AutoShape 4" descr="data:image/jpeg;base64,/9j/4AAQSkZJRgABAQAAAQABAAD/2wCEAAkGBxQSEBAUEBQVFBIXFhQWGRgXFRQVFRoYFBYYFhUWFBQYHCggGBwlHBUWITEiJSkrMS4uFx8zODMsNygtLisBCgoKDg0OGxAQGzImHyQwLCwsLCwxLywsLCwsLCwsLCwsLCwsLCwsLCwsLCwsLCwsLCwsLCwsLCwsLCwsLCwsLP/AABEIAJABXQMBEQACEQEDEQH/xAAcAAEAAgIDAQAAAAAAAAAAAAAABgcEBQECAwj/xABOEAABAwIBBQsHBwoFBAMAAAABAAIDBBESBQYHITETIjJBUWFxgZGSsRc1VHOh0dIUFkJScpPBFTNiY4KDorKzwiM0Q1N0JOHw8SVElP/EABoBAQADAQEBAAAAAAAAAAAAAAADBAUCAQb/xAAxEQACAgEBBQYGAwEBAQEAAAAAAQIDBBEFEiExURQVMjNBUhMiYXGBoUKR8LEj0UP/2gAMAwEAAhEDEQA/ALxQBAEAQBAEAQBAEAQBAEAQBAEAQBAEAQBAEAQBAEAQBAEAQBAEAQBAEAQBAEAQBAEAQBAEAQBAEAQBAEAQBAEAQBAEAQBAEAQBAEAQBAEAQBAEAQBAEAQBAEAQBAEAQHnNJYC20kAdJ/7XPUgPRAEAQBAEAQBAEAQBAEAQBARXSPlSWmoxJTvLH7qxtwGnUQ64s4EcSs4tcZ2aSKmbbKuveiysvn1X+ku7kPwLT7HT0Mft1/uOPn1X+ku7kPwJ2Onp+x26/wBw+fVf6S7uQ/AnY6en7Hbr/cPn1X+ku7kPwJ2Onp+x26/3D59V/pLu5D8Cdjp6fsduv9w+fVf6S7uQ/AnY6en7Hbr/AHD59V/pLu5D8Cdjp6fsduv9w+fVf6S7uQ/AnY6en7Hbr/cPn1X+ku7kPwJ2Onp+x26/3D59V/pLu5D8Cdjp6fsduv8AcPn1X+ku7kPwJ2Onp+x26/3D59V/pLu5D8Cdjp6fsduv9x2jz4ry5o+Uu2j6EXL9hcyxKlF6I6jm3NrWReoWKfQI5Q9CAIAgCAIAgCAIAgCAIDwZNeV7ORjHd4vH9iA90AQGFE/HM76sYw/tHb2DV1oDNQBAEAQBAEAQBAEAQBAEAQEK0t+bx66PwcrmD5pQ2j5P5KaWyYAQBeDQIAvQEAQBAEAQBAEB3h4TekeK5n4WdQ8SPpYL5w+sRygCAIAgCAIAgCAIAgCAIDUZPmxVtaPqtpm+yR39yA26AxcpVW5xudx7B0nYgOMlQYImg7Tvj0u1oDLQBAEAQBAEAQBAEAQBAEAQEK0t+bx66PwcrmD5pQ2j5P5IvmVmB8oY2erLmxHW2ManPHE5zvotPFbWdurjsZOZuvdgVMXA3lvWcuhYtLmzRxizKaHpMbXO63OBJWfK6b5yNSNFceUUZH5FpvR4fuo/cvPiT6v+zr4cOi/o6S5FpsLv+nh2H/Sj5OhFZPXm/wCzx1w05L+ircxsxDVNbNUEsgPBA1Pk57/Rbz7TzbVp5OZufLHmZGLg/E+afIs6jzapIhaOniHOWNc49LnAk9qzXbN8WzWjj1x5RR4ZRzQopgQ6njaT9JjRG7tbb2r2GRZHkzmeLVPmiq89Mz30Lg9pMlO42Djwmnia+2roPHzLVxspW8HzMbKw3TxXFEeoqR80jI4ml0jjZrRtJ/Acd+ZWZzUFqypCDm0olqZA0ZwsaHVZM0nG0EtjHMLWc7pNuhZNudOT0hwNqnZ0I+PiySNzUorW+SwfdtJ7SLqv8e33Fvs1XtRqsr6O6OYHc2mB/EWE4euN2q3RZSwzLI8+JDbgVT5cCrsvZvTUU7WTAEEgseOC4A8XIRxji7CtOu+NsG0Y9uPKmaUj6ACwj6VHKAIAgCAIAgCAIAgOksgba5tcgdZ1BAd0AQEXzUmx1mVD+tY3uY2f2oCUIDQ1r92qWRjgtOvpGs+5Ab5AEAQBAEAQBAEAQBAEAQBAEBoc7sliqZTRO4BqGF32WNe5w67W61LVPcba6EF9fxEo/UyM4crsoqZ8rxcNADWjVicdTWjk/AAryut2T3Ue3WqqG8ymcrZ31dQ4l0z2N4mRuMbQOTem56yVs141cFy1MG3Ltm+en0Nd+V6j/fm+9k+JSfCh0RF8az3M2ebUlRVVcEJqJ8L3b7/Fk4DQXP8ApfVBHWob1Cuty0RNjystsUd5l4VErIIXuNmxxsJ1bA1jb6h0BYqTk9D6FtRjr6IpHLGfNVPI5zZnRMvvWRuwgDiBcNbjyk+xbVeLXFceLMC3Mtm+D0RItHue0r6hlPUybo2S4Y51sTXAXALhwgbEa9d7Ktl40FHegWsPLsctyZZOWMntqIJYX62vaW9B4iOcGx6lnwm4yUkadsFODiyvtEWSrPqpZBv2O3EcxGuS38I6lfzrd5RS9eJnbOq3XJv04Epz4zm+QwAtAMzyWxg7NQu57hyC41cpCrY9Dtlp6FvKyPgw1XMp6rziq5H4n1E1+aRzB1NaQB2LXjRXFabphSyLZPVyZMMxM+Zd2ZT1bzIx5DWPPCa46mtcfpAnVc67nsp5WIlHfh/Rfw82TluT9SeZ2ZIFVSyMI3437Dxh7NbbdOzoJVCqxwlqaV9ashoblqjJkcoAgOLoDm6AIAgF0AugNHnBlwUslNj/ADTy9rjxi2Gzuq5v0oDzzhq77m1p1cO45+CQUBuMn1G6RtdyjX0jagPdzrAk7BrQEI0aS43Vrjtc6N3aZD+KAluUqrc43O49g6TsQGuzbg1PkO06h4n22QG8ugF0AQBAEAugF0AQC6AIAgCAIAgOjyLi+2+rpsfwugIHpijcaSAjgibfdbHBpPtHWr2A1vv7GbtJP4af1KkWuYYQEt0XPAylHfaWSAdOG/gCqecv/L8l/Zz/APb8F1yEAEuthsb3ta3He/EsY3ny4mD8tpv9yDvx+9SaT+pxvV9UBXU3FJD34/evNJ/Ua1/Q7/lSD/ei+8Z715uS6Hu/HqR3MG2PKmEgtNbKQRrGsA6j1qfI5Q16FbF5z06kU0xvPymmHEInHrL9fgOxXNn+GRR2o/miV+tAywHlu+abEaweQjWCuZLVNHsXo0fS7DcBfOPgz6xcUd0PQgNTnTlkUdJNO4YsAGFt7YnOIaxt+IXIvzXUlVfxJqJHbYq4uTKIyjnnXTuLnVMrNepsT3RNHMAwgkdJK24YtUV4U/uZEsmyXqYjc5awG4rKn/8ARMfYXLvs9XtR58ezqye6N8+6iWqZTVT91EmIMeQA9rmtLrOItiBDSNeu9lQy8SMY78C5jZMpS3ZGfpey7UU0lIKaZ8Qc2Uuw214Sy17jiue1R4NMLNd5HWZbKGm6yvvntlD0qXtb7lodkp9v/Sn2m3qbLNrO+tkraNklTI5jp4WuBIsWueAQdXIor8WqNcmo+hJVkWSmk2WDpQ4NL0yeDVimsR/IGU9kTzzMJ/l9yAnObdTZzmHYdY6Rt9nggNnl2fBS1DuMRvt04Tb2oCI6LdlV+58Hrxgr7PDOarFbVRid+5smkDW3FgAdg1Lbx8aqVabjxMm7IsU2kzWxZ5VzQA2qkA5Lt9ym7JT7f+kfabepYWiLLtRUy1YqZnyhrIi0OtqxF97WHMOxZ+dVCvTcRdw7ZT13mazShnJVU9fucE742blG7C21rkuudY5gpMKiudeslx1I8u6cJ6RZn6JMvVNTUVLaiZ8jWxtIDraiXWvqC4zqYVpbq0O8S2U2956lolZxeKk0rZxVVNXRsp53xsNOxxa21sRklBOsbbNHYtPCornBuS9TPy7ZwklFkO+e2UPSpe1vuVzslPt/6Ve029TfZhZ1Vk2UqSOaokfG5z8TSRY2ikcL6uUA9Sr5WPXCpyUehNj32SsSbLD0h50Ggpg6MAzSOwMvrAsLueRx2HFykKhi0fGno+RcyLvhR1XMpapzrrZHFzquoB/RlfG3usIA7FsxxqktFFGW8ix82ziHOmtaQW1dRfnmkcO64kFHjVP+KCvsXqy1NFueMtYZYakh0jGh7XgBpc2+EhwGq4JGsWvfZq15eZjRr0lH1NDFvdmql6FgqkXAgCAj+eWVfksdPMeC2oYHfYc17XauYEnqU1NfxG4/Qr5Nnw4qX1NlX0cVVA6OQB8UjRsO0HW1zSOPYQVHCUoS1XMllCNkdHyZWWUtFs7XH5PJG9nFjJY8dNgQenV0LThnxa+dGRZsyWvyPgYfkzrf1P3jvhXfb6vqR922/QyMnZhV9PLHMzccUbg8f4jtdtoO92EXHWuJ5dU4uL14ndeDdXJSWnAs3JOUYqynbJHZ0b2kEHaLizmOHKNYKzZRlCWjNeE42Q1XJlb5V0XTCR3yV8boidQeXNe0cTTqIdblWjXnx0+bmZVuzZ73yPgYPkyrf1P3h+FSdvr+pF3bb9B5Mq39R94fhTt9f1Hdtv0J5o9zfmooJmT4MTpMYwOLhbA1uvUOMFUMq6Nsk0aWHRKmDUiIaYv81T+pP85VzZ/gl9yjtPxxIAtAyzh+w9BXj5Bcz6Yi4I6AvnHzPrI+FHdeHQQEE0yH/wCN6Zo/Bx/BXMDzl9mVczyylKJgdLGDrBewHoLgCtqfCL+zMmC1ktS0NMmSoIaWldFFFE7dsF2MazemNxsbDXraOxZez7JOb1foaGZWlBaIhWjpw/KtFrHDd/TermZ5Mitip/FRLtOf5yh+xP4xqrs3+X4J8/miL6NaKObKMLJmNkYWyEte0OabMJFwVZzZONTaIMSKlZoy7IM1aJjmvZSwNe0hzXCJgIc03BBtqIKxndY+DkzVVUFxSI9pQ4NL0yeDVGSEBQEuzdytiw3P+Iyx+0OX3oCT561Q/J8haeHuYH7TgT7AUBHMwarc4qx3H/ggdJElkYKqzkP/AFlT61/ivosfy0YV/mMsbRFkKmqKOZ1RBFK4TloL2NcQNzYbAkbLk9qz8+yUbEovTgXcOEZQeq9Sxcm5Fp6cuNPDHEXWDsDGtva9r2Gvae1Z8pyl4nqXoxjHkim9MfnP9zF4vWxs/wAp/cy87zPwbHQf/mav1Tf51HtLwx/JJg82XGsk0ikNNXnGL/ix/wBWZbGzvLf3MvP8aMXRNk6KorpGVEbJWCne7C9ocMQkiANjx2JHWV1nzca009OJxhRUptMuKjzZpIntkipoWSNvhc2NrXC4INiBq1EjrWRK2cuDkzUVcFxSK806cKg6KjxiWhs3+RRz/Qhuj+mZLlOkZK0PYXOu1wBabRvcLg7dYB6lcy240trmVcZJ2JM3WmKiihrIBExkYdDchrWsBIe4XIGq9lX2fJuEtWT5sEpLRGRoScPl0+v/AED/AFGL3aPgX3PcFaSf2LqWOaYQBAQrS35vHro/ByuYPmlDaPk/khGaefctG0RPbusA2C9ns5mO4x+ie0K5fhxs+ZcGZ+PnSqW6+KJpFpPoyLls7TyFjT7Q5VHg2mgto0vmd/KdRck33Y+JedhtPe8aTrJpMoyCLTawf9MfEiwrUzx7QpaKyzbzinon4oXajbEx2tjrco4jzhaVuPC1fNz6mTTkzqeseXQsSh0p05A3aKVjuPDhe3qNwfYs+WBNPgzThtKt+JaGX5TqLkm+7HxLnsNpJ3jT1/Q8p1FyTfdj4k7DaO8Kev6HlOouSb7sfEnYbR3hT1/RA9IOcEVbPE+DFhbHhOIYTfETq1nlV7EplVFqRm518LpJxIsrZROHDUV4wuZcsWkuj3otNfUOAOj6yxpYVi1Zvwz6eC1JqCqhfOUBBNMvm0euj8HK5g+d+GVczyylsnfnofWM/mC2rPA/96GVX419z6icwHaAV8ybzWvM4ETeQdgRjRFS6c/zlD9ifxjWps3+RnZ/oV/kPK8lJO2aHDujQ4DEMQ3wsdV+daFtUbI7sinXY63vIn+Z+kKsqa6mhlMW5vc4OwxkGwY5wscWrWAs/Iw64VuSLtOVOc91m80mT3dC0bG4u1wH4WWWaJiZrZuiqpagnU7FZh5HNAOvm126+ZARoF8MnG17DbrG0FASHLWWhNQRMGo7rcjkAa7V0XcgPDNU6peln9y8fILmV5nJ/nKn1r/FfR4/lowr/MZsM2886mhjfHT7nhc8vOJhcbkBu244mhcW41dr1kd1ZE61oi1tGWc09dFUOqMF2Pa0YG4RYtub6ysrLpjVJKJo41srE2yAaY/Of7mLxer+z/Kf3KWd5n4NjoP/AMzV+qb/ADrjaXhj+STB5suNZJpFIaavOMX/ABY/6sy2NneW/uZef40RbN3L0tDK6Wnw4ywxnE3EMLnNcdVxruwK3dTG1aSK1VrreqLH0fZ81VZWiGcx4Nze7esLTdtra7nlWblYsK4b0S/j5MrJ6MxtOnDoPs1HjCutm/y/3U4z/QiWjXzrR/af/SereZ5L/wB6oq4vmo+hDGDtAPUsE2mteYbGBsAHUg0SO6HoQBAQrS35vHro/ByuYPmlDaPk/kppbJgBAEPAgCHoQBDwIehACUBnUOR55rbjDK/naxxb1utYdqildXHxMljRZLlFm9pNHdc/bGyP7cjfBmJQSzqly4lmOz7nzWhuaXRXNcF9RG2xBs1jn7OckKGW0E00kWIbMaerkWqFmGvyOUPSCaZfNo9dH4OVzB878Mq5nllLZO/PQ+sZ/MFtWeB/70Mqvxr7n0JnhnQzJ8UckkbpA9+ABpaCDhLrm/2VgUUO16I2rbVWtWaPIWk2GqqYYGwStdI4tDnFlhZpdrsb8Sltwp1wcm+RFXlxnLdRHtOf5yh+xP4xqxs3+RXz/Qiej3JUVVXxQ1DccbmyEi7m62sJGtpB2q3l2Srr1iyviwU7NJFxUOZFDTSNnihwvju4O3SU23pB1OcQdRKx55Ns1pJ8DThj1xeqREc8JS4scdpc8+CgJyZZgQ4aGM/Wc938RHgAgNHn1kW8hkYN8Rfp5R08fWgIMgJDmkwuMgG0lgHXiR8giA53x4a+saNgmkHYV9DjP/yRhX+Yya6Ls06SspZn1MZe9sxYDjkbvQxhtZrgNpKp5uRZXNKL9C1i0QshrJFl5Bzep6Jr20rMAeQXb57rkCw1uJss6y2dj1ky/XVGtaRKg0x+c/3MXi9a2z/Kf3M3O8z8Gx0H/wCZq/VN/nUe0vDH8kmDzZcayTSKQ01ecYv+LH/VmWxs3y39zLz/ABowNGGRIayskjqWY4xA94GJzd8JImg3aQdjndqkzbZ1wTi9OJHiVxnJ7xb2RszKOkl3WniLJLFt90kdqda4s5xHEFk2ZNli0kzShRCD1iiC6dOHQdFR4wq7s3+X+6lTP9CJaNfOtH9p/wDSereZ5L/3qiri+ai2s78+o8nyxxyRSSF7MYLS0ADEW2NzzLKoxpXJtehp3ZEanozjNDPuPKEz4o4pIy1mO7i0i2INtqP6S9vxZUrVsU5EbXoiXKqWAgCAhWlvzePXR+DlcwfNKG0fJ/JTS2TACAIAgCAIDvFGXODWAucdgAJJ6ANZXjklxbPYxcnokSbJeYFbNYmMRN5ZThPcALu0BVZ5tUfqXa9n3S58CW5N0XQtF6mZ8hG0NtG3rOs+0KpPPm/CtC7Xs2C4zepv4MmZNowDhp47bHPc1zup7ySq8rLrOpZjXRXx4I8qzP6hj2TYzyRtc722DfavY4tsvT+zmWbRH1/oj1fpWb/9enceeRwb/Cy9+1WYbPf8mVp7Uj/FGmdpNrC4YWwDXswPPacam7DUlxbIFtK2T0SRLxV5ZdqEFKz9IuJHYHnwVPdxl6svb2U1wSN5m/HWAE1r4iTsbGwjCftl2+FuYa1BY69fkLFXxf8A9CPaY2E5NJGxssRPMDdvi4KxgeciPM8opGmlwPY618Lmuty2IK2prei0jJi9GmTnSLnvDlCGCOFkrS2TdHGQMA4Lm4Rhcb8L2KjiY06ptyLeTkRsjojT6Noy7KtHbic89QieT4KbM0VLI8Vf+qJVpz/OUP2J/GNVdm/y/BPn80QzMvLbaKsjnka57Wh4s22LfNLRa5A41cyanbDdRVx7FXPeZYNZpVglbubIZ2lxaLnc7azzPWc9n2Jato0Fmwb0R5Z1xERwu4i54H7IbfxVAuFhZtw4KSmb+qYT0kAn2lAc5dpscRI2t3w6OP2eCArHL+TsJ3Rg3p4Q5CePoKA3WjWnxSTOOxuA9ZxAfigKxz08413r5PFfQ43lRMLI8xkj0fZ9Q5Pp5IpYpXudKXgswWsWNbY4nDXvSq+ViytmpRZYx8iNUWmWFmnn5FXzuiiilYWsMl34LWDmtsMLjr33sWfdizqjq2i7VkxseiK50x+c/wBxF4vWhs/yn9yjneZ+DC0fZ0x5PlmfKx7w9gaAzDcEOvrxEKTKx5XJaehzjXKtvUsnIGkuCrqYqdkMzXSFwBdueEYWufrs4nY1Z1uFOuLk2i9XlQnLdRCNNXnGL/ix/wBWZXNneW/uVM7xr7GmzBzjZQVT5pWPe10To7Mw3u58br74gWsw9qmy6XbBJdSLGtVcm2WVkrSnTzzwwtgna6R7WAnc7AuNgTZ17LNngThFybXAvwzISlojSac2G9A62q04vznciB7D2KfZr4yRDnrkQLNPKraStp53tc5sbiSG2xWcxzdVyB9LlV/IrdlbiuZSpmoTUmbPSJnLHX1MckLXtYyPBvw0EnE51wATq1hQ4lEqYtS9SXKujY1obzQiw/LKg8Qhsf2ntt/KexRbRfypE2D4mXOsg0wgCAhWlvzePXR+DlcwfNKG0fJ/JTS2TACAIAh6kSHI+ZdZU2LYjGw/TluwdTTvj1Cyq2ZdcOGupaqwrbOOmiJlR6O6WnbuldPiA23cIYusk4j2joVOWbZN6QRfhs+qC1sf/wAPeTPXJ1GCyjixn9UwMb+1I6xd0i65WLdZxkdPMop4QRocp6UKh4IgjZDzkmR1ua4AB6irEMCCfzMrT2lNr5FoRPKOW6ie4nmkeD9EuOHuDe+xW4UwhyRRnkWT8UjXgKUi1CAIDvDwm9I8VzLws6h4kfSwXzh9WjlD0xMqZPZUQyQytxRvbhI/EHiIOsHiIXsZOMlJc0cyipLRlU1+iCUOO4VEbmcW6BzXDmJaCD06uhakdpLT5omfLBevysxxoiquOaDtkP8AYuntGHRnKwZdSbZj5hMoHOkc/dZyMOLDha1p1kMbcm5sLkni4tapZOVK7hpoi3Rjqrj6nXSDmW/KLqcslbHuYkBxNLr4y06rH9H2r3FyVTrqtdRkY7t04kS8j83pMf3b/erfeUfaVuwPqYLdG8rZ2sE7HEPbsY4awQTxrmW0ItaaHqwWnrqTTSJTWjo42/We0dJw/iVlmiidRsAAA2AAdiA5IQELylShr3sIu3xadiAy8yMkupzUXG8eInMPNv8AUecau0ICLZd0Wy1FVUTCojaJJHPALHEgON7E3WjVnqEFFrkULMJzk5amB5H5vSY/u3+9S94x9rOOwPqSTMPMOTJ9S+V8zJA6J0dmtc03Lmuvcn9H2qrk5StikloT0YzqbbZ5576PpK6r3ZkzIxubGWc1xO9Lje4POusfMVMN1rXieX4ztlrqR/yPzekx/dv96sd5R9pD2B9Ta5q6NJaSsgqHTxvEZcS0McCcTHM1En9JRX5sbK3HTmSVYjrlvamdn5mDJlCqZMyZkYbE2OzmucbtfI69wdm/HYo8bLVMXFrU7vxna09SOeR+b0mP7t/vVnvKPtIOwPqZuQ9FksFTTzGojcI5GPIDHAkNN7A3UdufGcHHd5ndeG4ST1J7nRm9FXQGGa414mubbE1w2OF+YkEchKo1XSqlvRLdtasWjKxn0QVIJwTwubxFwkYe6A63atJbRj6plB4MupxFohqSRingA5Rujj2Fo8V69ow9rCwZdUWNmbmpHk+JzWEve8gveQAXECwAA4LRc2FztOtZ998rpasu00qpaIkKgJggCAhWlvzePXR+DlcwfNKG0fJ/JTS2TAMigoZJn4IWOkfyNBPWeQc5XE7IwWsmSQrlN6RWpN8jaMpHAOrJBC36rLOf1u4Lf4lRsz1ygtTQq2c3xsehs/yvkrJ2IU7N2nbYXAxuJ47TO1N58PYovh5F+jk+H+9Cb4uNj6qK1f8AvU0WVdJVVLcQhkDTxgY5O87V/CrFeBBeLiVrdo2S4R4EQq6p8rsUr3SO5XuLj2lXIxjFaRRQnOUnrJniujkIeBD0IAgCA7w8JvSPFcz8LOoeJH0sF84fWI5QBAEAQBAEB5VUwYxzjxAn3IDS5vU1y6V3KQOk8IoDFzvhx1OTW/riepuBx8EBKQgCA1GW6DG6MjlDT0Hj8UBtWNAAA2DV2IDsgCAIAgCAIAgCAIAgCAIAgCAIAgItpEyXLVUjYoG4nmVh2gAAB1ySdgVjFsjXPekVMyqVle7HqQulzXoaTXlKqY+QbYYiTY8jsO/P8KuyyLrOFcdPqUI41FXG2Wv0M2o0iU9PHueT6awGwuAjZf62Bty7rIUccKyb1sZ3LaFcFpVEg+Wsuz1br1EhcOJuxg+ywauvbzq/XRCtfKvyZ1uRZa/mZrVKQhAEAQBAEAQBAEB3h4TekeK5n4WdQ8SPpYL5w+sRygCAIAgCAIDUZeeXBkTdrz7B/wB/BAbKmhDGNaNgFkBrMpw4qyhP1d3d/A1vi4IDcIAgCAIAgCAIAgCAIAgCAIAgCAIAgCA4cbC52IDS1OWnuu2jhM7tmMnc4B0ynh/sB3UpIwXOT0/6Qysb4QWv/CGZ+01dHS7tUVW17WbjAHMjAde93XxP2cauYrqc91R/LKGYro170pfhFZgWWpyMZvUL0BAEAQBAEAQBAEAQBAd4eE3pHiuZ+FnUPEj6WC+cPq1yOUPQgCAIAgCA1tGzHNJKdg3jerhEIDZIDHfDeVj/AKrJG94sP9iAyEAQBAEAQBAEAQBAEAQBAEAQBAEAQBAcEIAAgNPnVkEVsAhc8sGNr7gAne31a+lS02uqW8iC+lXR3WyJeSiP0mTuN96td4T6Ip92Q9w8lEXpEncb707wn0Q7sj7mPJRF6RJ3G+9O8J9EO7I+5jyURekSdxvvTvCfRDuyPuY8lEXpEncb707wn0Q7sj7mPJRF6RJ3G+9O8J9EO7I+5jyURekSdxvvTvCfRDuyPuY8lEXpEncb707wn0Q7sj7mPJRF6RJ3G+9O8J9EO7I+5jyURekSdxvvTvCfRDuyPuY8lEXpEncb707wn0Q7sj7mPJRF6RJ3G+9O8J9EO7I+5nZuimMEH5Q/Ub8BvvR582tNEerZsU9d5lhgKgaSOUAQBAEAQHjVvIacPCOodJ1D39SA7U8QY1rRsA/8KA9EAQBAEAQBAEAQBAEAQBAEAQBAEAQBAEAQBAEAQBAEAQBAEAQBAEAQBAEAQBAEAQBAEAQBAdSwEg8n/pAdkAQBAEAQBAEAQBAEAQBAEAQBAEAQBAEAQBAEAQBAEAQBAEAQBAEAQBAEAQBAEAQBAEAQBAEAQBAEAQBAEAQBAEAQBAEAQBAEAQBAEAQBAEAQH//Z"/>
          <p:cNvSpPr>
            <a:spLocks noChangeAspect="1" noChangeArrowheads="1"/>
          </p:cNvSpPr>
          <p:nvPr/>
        </p:nvSpPr>
        <p:spPr bwMode="auto">
          <a:xfrm>
            <a:off x="1993747" y="10395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endParaRPr lang="en-US" dirty="0">
              <a:solidFill>
                <a:srgbClr val="000000"/>
              </a:solidFill>
              <a:latin typeface="Arial" panose="020B0604020202020204" pitchFamily="34" charset="0"/>
            </a:endParaRPr>
          </a:p>
        </p:txBody>
      </p:sp>
      <p:pic>
        <p:nvPicPr>
          <p:cNvPr id="16" name="Picture 6" descr="http://tseuzman.tse.org.tr/images/content/cencenel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851" y="3973730"/>
            <a:ext cx="1219634" cy="506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mandate376.eu/img/ETSI%20Logo_Pr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0778" y="3982482"/>
            <a:ext cx="1106667" cy="4876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www.iso.org/iso/fr/logos_initial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2951"/>
          <a:stretch/>
        </p:blipFill>
        <p:spPr bwMode="auto">
          <a:xfrm>
            <a:off x="1353665" y="2216308"/>
            <a:ext cx="739474" cy="5762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www.iso.org/iso/fr/logos_initial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2951"/>
          <a:stretch/>
        </p:blipFill>
        <p:spPr bwMode="auto">
          <a:xfrm>
            <a:off x="4545199" y="2611524"/>
            <a:ext cx="739474" cy="576296"/>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532516" y="2911461"/>
            <a:ext cx="2200549" cy="184666"/>
          </a:xfrm>
          <a:prstGeom prst="rect">
            <a:avLst/>
          </a:prstGeom>
          <a:noFill/>
        </p:spPr>
        <p:txBody>
          <a:bodyPr wrap="square" lIns="36000" tIns="0" rIns="36000" bIns="0" rtlCol="0">
            <a:spAutoFit/>
          </a:bodyPr>
          <a:lstStyle/>
          <a:p>
            <a:pPr algn="ctr" eaLnBrk="0" hangingPunct="0"/>
            <a:r>
              <a:rPr lang="en-US" sz="1200" dirty="0">
                <a:solidFill>
                  <a:prstClr val="black"/>
                </a:solidFill>
                <a:latin typeface="Arial" panose="020B0604020202020204" pitchFamily="34" charset="0"/>
              </a:rPr>
              <a:t>Jointly with IEC and ITU</a:t>
            </a:r>
          </a:p>
        </p:txBody>
      </p:sp>
      <p:sp>
        <p:nvSpPr>
          <p:cNvPr id="23" name="Rectangle à coins arrondis 22"/>
          <p:cNvSpPr/>
          <p:nvPr/>
        </p:nvSpPr>
        <p:spPr>
          <a:xfrm>
            <a:off x="3554200" y="3649018"/>
            <a:ext cx="2504574" cy="1059918"/>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24" name="ZoneTexte 23"/>
          <p:cNvSpPr txBox="1"/>
          <p:nvPr/>
        </p:nvSpPr>
        <p:spPr>
          <a:xfrm>
            <a:off x="3856869" y="3877602"/>
            <a:ext cx="1804858" cy="615553"/>
          </a:xfrm>
          <a:prstGeom prst="rect">
            <a:avLst/>
          </a:prstGeom>
          <a:noFill/>
        </p:spPr>
        <p:txBody>
          <a:bodyPr wrap="square" lIns="36000" tIns="0" rIns="36000" bIns="0" rtlCol="0">
            <a:spAutoFit/>
          </a:bodyPr>
          <a:lstStyle/>
          <a:p>
            <a:pPr algn="ctr" eaLnBrk="0" hangingPunct="0"/>
            <a:r>
              <a:rPr lang="en-US" sz="2000" b="1" dirty="0">
                <a:solidFill>
                  <a:prstClr val="black"/>
                </a:solidFill>
                <a:latin typeface="Arial" panose="020B0604020202020204" pitchFamily="34" charset="0"/>
              </a:rPr>
              <a:t>ISO-IEC/JTC 1  WG 11</a:t>
            </a:r>
          </a:p>
        </p:txBody>
      </p:sp>
      <p:sp>
        <p:nvSpPr>
          <p:cNvPr id="25" name="ZoneTexte 24"/>
          <p:cNvSpPr txBox="1"/>
          <p:nvPr/>
        </p:nvSpPr>
        <p:spPr>
          <a:xfrm>
            <a:off x="3586139" y="4926992"/>
            <a:ext cx="3749871" cy="246221"/>
          </a:xfrm>
          <a:prstGeom prst="rect">
            <a:avLst/>
          </a:prstGeom>
          <a:noFill/>
        </p:spPr>
        <p:txBody>
          <a:bodyPr wrap="square" lIns="36000" tIns="0" rIns="36000" bIns="0" rtlCol="0">
            <a:spAutoFit/>
          </a:bodyPr>
          <a:lstStyle/>
          <a:p>
            <a:pPr eaLnBrk="0" hangingPunct="0"/>
            <a:r>
              <a:rPr lang="en-US" sz="1600" b="1" dirty="0">
                <a:solidFill>
                  <a:prstClr val="black"/>
                </a:solidFill>
                <a:latin typeface="Arial" panose="020B0604020202020204" pitchFamily="34" charset="0"/>
              </a:rPr>
              <a:t>Technical Committees</a:t>
            </a:r>
          </a:p>
        </p:txBody>
      </p:sp>
      <p:sp>
        <p:nvSpPr>
          <p:cNvPr id="26" name="ZoneTexte 25"/>
          <p:cNvSpPr txBox="1"/>
          <p:nvPr/>
        </p:nvSpPr>
        <p:spPr>
          <a:xfrm>
            <a:off x="3586138" y="5311789"/>
            <a:ext cx="2725667" cy="338554"/>
          </a:xfrm>
          <a:prstGeom prst="rect">
            <a:avLst/>
          </a:prstGeom>
          <a:noFill/>
        </p:spPr>
        <p:txBody>
          <a:bodyPr wrap="square" lIns="36000" tIns="0" rIns="36000" bIns="0" rtlCol="0">
            <a:spAutoFit/>
          </a:bodyPr>
          <a:lstStyle/>
          <a:p>
            <a:pPr marL="285750" indent="-285750" eaLnBrk="0" hangingPunct="0">
              <a:buFont typeface="Wingdings" pitchFamily="2" charset="2"/>
              <a:buChar char="ü"/>
            </a:pPr>
            <a:r>
              <a:rPr lang="en-US" sz="1100" dirty="0">
                <a:solidFill>
                  <a:srgbClr val="000000"/>
                </a:solidFill>
                <a:latin typeface="Arial" panose="020B0604020202020204" pitchFamily="34" charset="0"/>
              </a:rPr>
              <a:t>Standardization Development</a:t>
            </a:r>
          </a:p>
          <a:p>
            <a:pPr marL="285750" indent="-285750" eaLnBrk="0" hangingPunct="0">
              <a:buFont typeface="Wingdings" pitchFamily="2" charset="2"/>
              <a:buChar char="ü"/>
            </a:pPr>
            <a:r>
              <a:rPr lang="en-US" sz="1100" dirty="0">
                <a:solidFill>
                  <a:srgbClr val="000000"/>
                </a:solidFill>
                <a:latin typeface="Arial" panose="020B0604020202020204" pitchFamily="34" charset="0"/>
              </a:rPr>
              <a:t>(Standards, TS, TR, PAS…)</a:t>
            </a:r>
          </a:p>
        </p:txBody>
      </p:sp>
      <p:sp>
        <p:nvSpPr>
          <p:cNvPr id="27" name="Rectangle à coins arrondis 26"/>
          <p:cNvSpPr/>
          <p:nvPr/>
        </p:nvSpPr>
        <p:spPr>
          <a:xfrm>
            <a:off x="6105410" y="1848820"/>
            <a:ext cx="2478779" cy="1644431"/>
          </a:xfrm>
          <a:prstGeom prst="roundRect">
            <a:avLst/>
          </a:prstGeom>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28" name="ZoneTexte 27"/>
          <p:cNvSpPr txBox="1"/>
          <p:nvPr/>
        </p:nvSpPr>
        <p:spPr>
          <a:xfrm>
            <a:off x="6017110" y="1915882"/>
            <a:ext cx="2603865" cy="615553"/>
          </a:xfrm>
          <a:prstGeom prst="rect">
            <a:avLst/>
          </a:prstGeom>
          <a:noFill/>
        </p:spPr>
        <p:txBody>
          <a:bodyPr wrap="square" lIns="36000" tIns="0" rIns="36000" bIns="0" rtlCol="0">
            <a:spAutoFit/>
          </a:bodyPr>
          <a:lstStyle/>
          <a:p>
            <a:pPr algn="ctr" eaLnBrk="0" hangingPunct="0"/>
            <a:r>
              <a:rPr lang="en-US" sz="2000" b="1" dirty="0">
                <a:solidFill>
                  <a:prstClr val="black"/>
                </a:solidFill>
                <a:latin typeface="Arial" panose="020B0604020202020204" pitchFamily="34" charset="0"/>
              </a:rPr>
              <a:t>IEC </a:t>
            </a:r>
            <a:r>
              <a:rPr lang="en-US" sz="2000" b="1" dirty="0" err="1">
                <a:solidFill>
                  <a:prstClr val="black"/>
                </a:solidFill>
                <a:latin typeface="Arial" panose="020B0604020202020204" pitchFamily="34" charset="0"/>
              </a:rPr>
              <a:t>SyC</a:t>
            </a:r>
            <a:br>
              <a:rPr lang="en-US" sz="2000" b="1" dirty="0">
                <a:solidFill>
                  <a:prstClr val="black"/>
                </a:solidFill>
                <a:latin typeface="Arial" panose="020B0604020202020204" pitchFamily="34" charset="0"/>
              </a:rPr>
            </a:br>
            <a:r>
              <a:rPr lang="en-US" sz="2000" b="1" dirty="0">
                <a:solidFill>
                  <a:prstClr val="black"/>
                </a:solidFill>
                <a:latin typeface="Arial" panose="020B0604020202020204" pitchFamily="34" charset="0"/>
              </a:rPr>
              <a:t>Smart cities</a:t>
            </a:r>
          </a:p>
        </p:txBody>
      </p:sp>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5828" y="2622690"/>
            <a:ext cx="445108" cy="445108"/>
          </a:xfrm>
          <a:prstGeom prst="rect">
            <a:avLst/>
          </a:prstGeom>
        </p:spPr>
      </p:pic>
      <p:sp>
        <p:nvSpPr>
          <p:cNvPr id="30" name="Rectangle à coins arrondis 29"/>
          <p:cNvSpPr/>
          <p:nvPr/>
        </p:nvSpPr>
        <p:spPr>
          <a:xfrm>
            <a:off x="6122015" y="3654604"/>
            <a:ext cx="2430643" cy="1029564"/>
          </a:xfrm>
          <a:prstGeom prst="roundRect">
            <a:avLst/>
          </a:prstGeom>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31" name="Rectangle 30"/>
          <p:cNvSpPr/>
          <p:nvPr/>
        </p:nvSpPr>
        <p:spPr>
          <a:xfrm>
            <a:off x="6105410" y="3693051"/>
            <a:ext cx="2478779" cy="707886"/>
          </a:xfrm>
          <a:prstGeom prst="rect">
            <a:avLst/>
          </a:prstGeom>
        </p:spPr>
        <p:txBody>
          <a:bodyPr wrap="square">
            <a:spAutoFit/>
          </a:bodyPr>
          <a:lstStyle/>
          <a:p>
            <a:pPr algn="ctr" eaLnBrk="0" hangingPunct="0"/>
            <a:r>
              <a:rPr lang="en-US" sz="2000" b="1" dirty="0">
                <a:solidFill>
                  <a:prstClr val="black"/>
                </a:solidFill>
                <a:latin typeface="Arial" panose="020B0604020202020204" pitchFamily="34" charset="0"/>
              </a:rPr>
              <a:t>ITU-T/FG</a:t>
            </a:r>
            <a:br>
              <a:rPr lang="en-US" sz="1400" b="1" dirty="0">
                <a:solidFill>
                  <a:prstClr val="black"/>
                </a:solidFill>
                <a:latin typeface="Arial" panose="020B0604020202020204" pitchFamily="34" charset="0"/>
              </a:rPr>
            </a:br>
            <a:r>
              <a:rPr lang="en-US" sz="2000" b="1" dirty="0">
                <a:solidFill>
                  <a:prstClr val="black"/>
                </a:solidFill>
                <a:latin typeface="Arial" panose="020B0604020202020204" pitchFamily="34" charset="0"/>
              </a:rPr>
              <a:t>SSC</a:t>
            </a:r>
          </a:p>
        </p:txBody>
      </p:sp>
      <p:pic>
        <p:nvPicPr>
          <p:cNvPr id="32" name="Imag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8080" y="4111509"/>
            <a:ext cx="391168" cy="434631"/>
          </a:xfrm>
          <a:prstGeom prst="rect">
            <a:avLst/>
          </a:prstGeom>
        </p:spPr>
      </p:pic>
      <p:sp>
        <p:nvSpPr>
          <p:cNvPr id="39" name="Title 1"/>
          <p:cNvSpPr>
            <a:spLocks noGrp="1"/>
          </p:cNvSpPr>
          <p:nvPr>
            <p:ph type="title"/>
          </p:nvPr>
        </p:nvSpPr>
        <p:spPr>
          <a:xfrm>
            <a:off x="335681" y="530184"/>
            <a:ext cx="11481989" cy="844273"/>
          </a:xfrm>
          <a:solidFill>
            <a:srgbClr val="FFFFFF">
              <a:alpha val="80000"/>
            </a:srgbClr>
          </a:solidFill>
        </p:spPr>
        <p:txBody>
          <a:bodyPr>
            <a:normAutofit/>
          </a:bodyPr>
          <a:lstStyle/>
          <a:p>
            <a:pPr>
              <a:defRPr/>
            </a:pPr>
            <a:r>
              <a:rPr lang="en-US" altLang="en-US" sz="3600" b="1" dirty="0">
                <a:ea typeface="Verdana" panose="020B0604030504040204" pitchFamily="34" charset="0"/>
                <a:cs typeface="Verdana" panose="020B0604030504040204" pitchFamily="34" charset="0"/>
              </a:rPr>
              <a:t>EU, India &amp; Global Standardization activity </a:t>
            </a:r>
          </a:p>
        </p:txBody>
      </p:sp>
      <p:sp>
        <p:nvSpPr>
          <p:cNvPr id="35" name="Rectangle à coins arrondis 6">
            <a:extLst>
              <a:ext uri="{FF2B5EF4-FFF2-40B4-BE49-F238E27FC236}">
                <a16:creationId xmlns:a16="http://schemas.microsoft.com/office/drawing/2014/main" id="{0B6B6492-F139-FE11-285F-0D817D1BAE7E}"/>
              </a:ext>
            </a:extLst>
          </p:cNvPr>
          <p:cNvSpPr/>
          <p:nvPr/>
        </p:nvSpPr>
        <p:spPr>
          <a:xfrm>
            <a:off x="8923579" y="1537505"/>
            <a:ext cx="2875712" cy="4607695"/>
          </a:xfrm>
          <a:prstGeom prst="roundRect">
            <a:avLst>
              <a:gd name="adj" fmla="val 3326"/>
            </a:avLst>
          </a:prstGeom>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36" name="Rectangle à coins arrondis 8">
            <a:extLst>
              <a:ext uri="{FF2B5EF4-FFF2-40B4-BE49-F238E27FC236}">
                <a16:creationId xmlns:a16="http://schemas.microsoft.com/office/drawing/2014/main" id="{61B10A79-0968-1F80-E88F-8D1C129657AD}"/>
              </a:ext>
            </a:extLst>
          </p:cNvPr>
          <p:cNvSpPr/>
          <p:nvPr/>
        </p:nvSpPr>
        <p:spPr>
          <a:xfrm>
            <a:off x="9096441" y="1655650"/>
            <a:ext cx="2566747" cy="1678003"/>
          </a:xfrm>
          <a:prstGeom prst="roundRect">
            <a:avLst/>
          </a:prstGeom>
          <a:ln>
            <a:solidFill>
              <a:srgbClr val="4DB849"/>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41" name="ZoneTexte 13">
            <a:extLst>
              <a:ext uri="{FF2B5EF4-FFF2-40B4-BE49-F238E27FC236}">
                <a16:creationId xmlns:a16="http://schemas.microsoft.com/office/drawing/2014/main" id="{39E5CBCF-80AD-36E0-60B7-0C62AFB070F2}"/>
              </a:ext>
            </a:extLst>
          </p:cNvPr>
          <p:cNvSpPr txBox="1"/>
          <p:nvPr/>
        </p:nvSpPr>
        <p:spPr>
          <a:xfrm>
            <a:off x="9442197" y="1934293"/>
            <a:ext cx="1875236" cy="246221"/>
          </a:xfrm>
          <a:prstGeom prst="rect">
            <a:avLst/>
          </a:prstGeom>
          <a:noFill/>
        </p:spPr>
        <p:txBody>
          <a:bodyPr wrap="square" lIns="36000" tIns="0" rIns="36000" bIns="0" rtlCol="0">
            <a:spAutoFit/>
          </a:bodyPr>
          <a:lstStyle/>
          <a:p>
            <a:pPr algn="ctr" eaLnBrk="0" hangingPunct="0"/>
            <a:r>
              <a:rPr lang="en-US" sz="1600" b="1" dirty="0">
                <a:solidFill>
                  <a:prstClr val="black"/>
                </a:solidFill>
                <a:latin typeface="Arial" panose="020B0604020202020204" pitchFamily="34" charset="0"/>
              </a:rPr>
              <a:t>BIS</a:t>
            </a:r>
          </a:p>
        </p:txBody>
      </p:sp>
      <p:sp>
        <p:nvSpPr>
          <p:cNvPr id="46" name="ZoneTexte 20">
            <a:extLst>
              <a:ext uri="{FF2B5EF4-FFF2-40B4-BE49-F238E27FC236}">
                <a16:creationId xmlns:a16="http://schemas.microsoft.com/office/drawing/2014/main" id="{01350EE5-AB30-F346-9216-E2B3F18F278F}"/>
              </a:ext>
            </a:extLst>
          </p:cNvPr>
          <p:cNvSpPr txBox="1"/>
          <p:nvPr/>
        </p:nvSpPr>
        <p:spPr>
          <a:xfrm>
            <a:off x="9046233" y="4533104"/>
            <a:ext cx="2847573" cy="338554"/>
          </a:xfrm>
          <a:prstGeom prst="rect">
            <a:avLst/>
          </a:prstGeom>
          <a:noFill/>
        </p:spPr>
        <p:txBody>
          <a:bodyPr wrap="square" lIns="36000" tIns="0" rIns="36000" bIns="0" rtlCol="0">
            <a:spAutoFit/>
          </a:bodyPr>
          <a:lstStyle/>
          <a:p>
            <a:pPr marL="285750" indent="-285750" eaLnBrk="0" hangingPunct="0">
              <a:buFont typeface="Wingdings" pitchFamily="2" charset="2"/>
              <a:buChar char="ü"/>
            </a:pPr>
            <a:r>
              <a:rPr lang="en-US" sz="1100" dirty="0">
                <a:solidFill>
                  <a:srgbClr val="000000"/>
                </a:solidFill>
                <a:latin typeface="Arial" panose="020B0604020202020204" pitchFamily="34" charset="0"/>
              </a:rPr>
              <a:t>transposed oneM2M Release 2 and Release 3</a:t>
            </a:r>
          </a:p>
        </p:txBody>
      </p:sp>
      <p:sp>
        <p:nvSpPr>
          <p:cNvPr id="47" name="ZoneTexte 21">
            <a:extLst>
              <a:ext uri="{FF2B5EF4-FFF2-40B4-BE49-F238E27FC236}">
                <a16:creationId xmlns:a16="http://schemas.microsoft.com/office/drawing/2014/main" id="{E52E8AA2-550E-F7E6-3A44-AD8F4B16E087}"/>
              </a:ext>
            </a:extLst>
          </p:cNvPr>
          <p:cNvSpPr txBox="1"/>
          <p:nvPr/>
        </p:nvSpPr>
        <p:spPr>
          <a:xfrm>
            <a:off x="9249797" y="2754587"/>
            <a:ext cx="2200549" cy="553998"/>
          </a:xfrm>
          <a:prstGeom prst="rect">
            <a:avLst/>
          </a:prstGeom>
          <a:noFill/>
        </p:spPr>
        <p:txBody>
          <a:bodyPr wrap="square" lIns="36000" tIns="0" rIns="36000" bIns="0" rtlCol="0">
            <a:spAutoFit/>
          </a:bodyPr>
          <a:lstStyle/>
          <a:p>
            <a:pPr eaLnBrk="0" hangingPunct="0"/>
            <a:r>
              <a:rPr lang="en-US" sz="1200" b="1" dirty="0">
                <a:solidFill>
                  <a:srgbClr val="002060"/>
                </a:solidFill>
                <a:hlinkClick r:id="rId7"/>
              </a:rPr>
              <a:t>CED 59: Smart Cities Sectional Committee</a:t>
            </a:r>
            <a:endParaRPr lang="en-US" sz="1200" b="1" dirty="0">
              <a:solidFill>
                <a:srgbClr val="002060"/>
              </a:solidFill>
            </a:endParaRPr>
          </a:p>
          <a:p>
            <a:pPr eaLnBrk="0" hangingPunct="0"/>
            <a:r>
              <a:rPr lang="en-US" sz="1200" b="1" dirty="0">
                <a:solidFill>
                  <a:prstClr val="black"/>
                </a:solidFill>
              </a:rPr>
              <a:t>LITD 28: Smart Infrastructure </a:t>
            </a:r>
          </a:p>
        </p:txBody>
      </p:sp>
      <p:pic>
        <p:nvPicPr>
          <p:cNvPr id="1026" name="Picture 2" descr="Image result for logo of bis">
            <a:extLst>
              <a:ext uri="{FF2B5EF4-FFF2-40B4-BE49-F238E27FC236}">
                <a16:creationId xmlns:a16="http://schemas.microsoft.com/office/drawing/2014/main" id="{00F8CE8B-9287-ADBE-FC61-38B599BEB4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8638" y="2281096"/>
            <a:ext cx="882869" cy="379662"/>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à coins arrondis 29">
            <a:extLst>
              <a:ext uri="{FF2B5EF4-FFF2-40B4-BE49-F238E27FC236}">
                <a16:creationId xmlns:a16="http://schemas.microsoft.com/office/drawing/2014/main" id="{CECC548F-90C8-5C1B-9A56-7C084DB41903}"/>
              </a:ext>
            </a:extLst>
          </p:cNvPr>
          <p:cNvSpPr/>
          <p:nvPr/>
        </p:nvSpPr>
        <p:spPr>
          <a:xfrm>
            <a:off x="9164492" y="3404501"/>
            <a:ext cx="2430643" cy="1029564"/>
          </a:xfrm>
          <a:prstGeom prst="roundRect">
            <a:avLst/>
          </a:prstGeom>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pic>
        <p:nvPicPr>
          <p:cNvPr id="1028" name="Picture 4" descr="Image result for logo of TSDSI">
            <a:extLst>
              <a:ext uri="{FF2B5EF4-FFF2-40B4-BE49-F238E27FC236}">
                <a16:creationId xmlns:a16="http://schemas.microsoft.com/office/drawing/2014/main" id="{5FD16FDD-3646-7322-1C31-AB6E90503E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42310" y="3487323"/>
            <a:ext cx="1238250" cy="800104"/>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à coins arrondis 29">
            <a:extLst>
              <a:ext uri="{FF2B5EF4-FFF2-40B4-BE49-F238E27FC236}">
                <a16:creationId xmlns:a16="http://schemas.microsoft.com/office/drawing/2014/main" id="{D4CAFFB7-5120-94E8-4AE9-4CF119B8E68B}"/>
              </a:ext>
            </a:extLst>
          </p:cNvPr>
          <p:cNvSpPr/>
          <p:nvPr/>
        </p:nvSpPr>
        <p:spPr>
          <a:xfrm>
            <a:off x="9232545" y="4913595"/>
            <a:ext cx="2430643" cy="1029564"/>
          </a:xfrm>
          <a:prstGeom prst="roundRect">
            <a:avLst/>
          </a:prstGeom>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pic>
        <p:nvPicPr>
          <p:cNvPr id="54" name="Picture 6" descr="Image result for tec logo">
            <a:extLst>
              <a:ext uri="{FF2B5EF4-FFF2-40B4-BE49-F238E27FC236}">
                <a16:creationId xmlns:a16="http://schemas.microsoft.com/office/drawing/2014/main" id="{40A59AEE-C19E-E24A-4018-377007B69B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72602" y="5004366"/>
            <a:ext cx="1794834" cy="844137"/>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à coins arrondis 8">
            <a:extLst>
              <a:ext uri="{FF2B5EF4-FFF2-40B4-BE49-F238E27FC236}">
                <a16:creationId xmlns:a16="http://schemas.microsoft.com/office/drawing/2014/main" id="{0F6CC032-01DC-CC43-AB12-7C23644FE774}"/>
              </a:ext>
            </a:extLst>
          </p:cNvPr>
          <p:cNvSpPr/>
          <p:nvPr/>
        </p:nvSpPr>
        <p:spPr>
          <a:xfrm>
            <a:off x="335681" y="4737844"/>
            <a:ext cx="2652510" cy="1336798"/>
          </a:xfrm>
          <a:prstGeom prst="roundRect">
            <a:avLst/>
          </a:prstGeom>
          <a:ln>
            <a:solidFill>
              <a:srgbClr val="4DB849"/>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just"/>
            <a:r>
              <a:rPr lang="en-US" sz="1400" b="1" i="0" dirty="0">
                <a:solidFill>
                  <a:srgbClr val="211B38"/>
                </a:solidFill>
                <a:effectLst/>
                <a:latin typeface="Arial" panose="020B0604020202020204" pitchFamily="34" charset="0"/>
                <a:cs typeface="Arial" panose="020B0604020202020204" pitchFamily="34" charset="0"/>
              </a:rPr>
              <a:t>CEN/TC 465 ‘Sustainable and Smart Cities and Communities’ </a:t>
            </a:r>
            <a:endParaRPr lang="en-IN" sz="1400" b="1" dirty="0">
              <a:latin typeface="Arial" panose="020B0604020202020204" pitchFamily="34" charset="0"/>
              <a:cs typeface="Arial" panose="020B0604020202020204" pitchFamily="34" charset="0"/>
            </a:endParaRPr>
          </a:p>
        </p:txBody>
      </p:sp>
      <p:pic>
        <p:nvPicPr>
          <p:cNvPr id="1032" name="Picture 8" descr="Image result for cen logo">
            <a:extLst>
              <a:ext uri="{FF2B5EF4-FFF2-40B4-BE49-F238E27FC236}">
                <a16:creationId xmlns:a16="http://schemas.microsoft.com/office/drawing/2014/main" id="{D7BD37F9-88EE-082A-B8D7-6A303A50BB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9601" y="5477638"/>
            <a:ext cx="870045" cy="59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541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1538-25AA-E640-C9E6-E4C3EB68D7D6}"/>
              </a:ext>
            </a:extLst>
          </p:cNvPr>
          <p:cNvSpPr>
            <a:spLocks noGrp="1"/>
          </p:cNvSpPr>
          <p:nvPr>
            <p:ph type="title"/>
          </p:nvPr>
        </p:nvSpPr>
        <p:spPr>
          <a:xfrm>
            <a:off x="409903" y="295110"/>
            <a:ext cx="10943897" cy="937721"/>
          </a:xfrm>
        </p:spPr>
        <p:txBody>
          <a:bodyPr/>
          <a:lstStyle/>
          <a:p>
            <a:r>
              <a:rPr lang="en-IN" b="1" dirty="0"/>
              <a:t>Smart City Standardization: India</a:t>
            </a:r>
          </a:p>
        </p:txBody>
      </p:sp>
      <p:sp>
        <p:nvSpPr>
          <p:cNvPr id="3" name="Content Placeholder 2">
            <a:extLst>
              <a:ext uri="{FF2B5EF4-FFF2-40B4-BE49-F238E27FC236}">
                <a16:creationId xmlns:a16="http://schemas.microsoft.com/office/drawing/2014/main" id="{C448E140-750B-ED5D-2203-8E2F3416AB87}"/>
              </a:ext>
            </a:extLst>
          </p:cNvPr>
          <p:cNvSpPr>
            <a:spLocks noGrp="1"/>
          </p:cNvSpPr>
          <p:nvPr>
            <p:ph idx="1"/>
          </p:nvPr>
        </p:nvSpPr>
        <p:spPr>
          <a:xfrm>
            <a:off x="409903" y="1230880"/>
            <a:ext cx="6366435" cy="4567710"/>
          </a:xfrm>
        </p:spPr>
        <p:txBody>
          <a:bodyPr/>
          <a:lstStyle/>
          <a:p>
            <a:pPr marL="0" indent="0" algn="just">
              <a:buNone/>
            </a:pPr>
            <a:r>
              <a:rPr lang="en-US" sz="1600" b="1" dirty="0"/>
              <a:t>Bureau of Indian Standards, National Standard Body of India, through its technical committees have been developing standards related to smart cities. </a:t>
            </a:r>
          </a:p>
          <a:p>
            <a:pPr eaLnBrk="0" hangingPunct="0">
              <a:spcBef>
                <a:spcPts val="600"/>
              </a:spcBef>
            </a:pPr>
            <a:r>
              <a:rPr lang="en-US" sz="1400" dirty="0">
                <a:solidFill>
                  <a:srgbClr val="002060"/>
                </a:solidFill>
                <a:cs typeface="Arial" panose="020B0604020202020204" pitchFamily="34" charset="0"/>
                <a:hlinkClick r:id="rId2"/>
              </a:rPr>
              <a:t>CED 59: Smart Cities Sectional Committee</a:t>
            </a:r>
            <a:endParaRPr lang="en-US" sz="1400" dirty="0">
              <a:solidFill>
                <a:srgbClr val="002060"/>
              </a:solidFill>
              <a:cs typeface="Arial" panose="020B0604020202020204" pitchFamily="34" charset="0"/>
            </a:endParaRPr>
          </a:p>
          <a:p>
            <a:pPr eaLnBrk="0" hangingPunct="0">
              <a:spcBef>
                <a:spcPts val="600"/>
              </a:spcBef>
            </a:pPr>
            <a:r>
              <a:rPr lang="en-US" sz="1400" dirty="0">
                <a:solidFill>
                  <a:prstClr val="black"/>
                </a:solidFill>
                <a:cs typeface="Arial" panose="020B0604020202020204" pitchFamily="34" charset="0"/>
              </a:rPr>
              <a:t>LITD 28: Smart Infrastructure </a:t>
            </a:r>
          </a:p>
          <a:p>
            <a:pPr marL="0" indent="0" algn="just">
              <a:buNone/>
            </a:pPr>
            <a:r>
              <a:rPr lang="en-US" sz="1600" b="1" dirty="0"/>
              <a:t>Telecommunications Standards Development Society, India (TSDSI):</a:t>
            </a:r>
          </a:p>
          <a:p>
            <a:pPr eaLnBrk="0" hangingPunct="0">
              <a:spcBef>
                <a:spcPts val="600"/>
              </a:spcBef>
            </a:pPr>
            <a:r>
              <a:rPr lang="en-US" sz="1400" dirty="0">
                <a:solidFill>
                  <a:srgbClr val="002060"/>
                </a:solidFill>
                <a:cs typeface="Arial" panose="020B0604020202020204" pitchFamily="34" charset="0"/>
              </a:rPr>
              <a:t>transposed oneM2M Release 2 and Release 3</a:t>
            </a:r>
          </a:p>
          <a:p>
            <a:pPr eaLnBrk="0" hangingPunct="0">
              <a:spcBef>
                <a:spcPts val="600"/>
              </a:spcBef>
            </a:pPr>
            <a:r>
              <a:rPr lang="en-US" sz="1400" dirty="0">
                <a:solidFill>
                  <a:srgbClr val="002060"/>
                </a:solidFill>
                <a:cs typeface="Arial" panose="020B0604020202020204" pitchFamily="34" charset="0"/>
              </a:rPr>
              <a:t>produced several technical reports on M2M Use Cases in different verticals from Indian Context</a:t>
            </a:r>
          </a:p>
          <a:p>
            <a:pPr marL="0" indent="0" algn="just">
              <a:buNone/>
            </a:pPr>
            <a:r>
              <a:rPr lang="en-US" sz="1600" b="1" dirty="0"/>
              <a:t>Telecommunication Engineering Centre (TEC):</a:t>
            </a:r>
          </a:p>
          <a:p>
            <a:pPr eaLnBrk="0" hangingPunct="0">
              <a:spcBef>
                <a:spcPts val="600"/>
              </a:spcBef>
            </a:pPr>
            <a:r>
              <a:rPr lang="en-US" sz="1400" dirty="0">
                <a:solidFill>
                  <a:srgbClr val="002060"/>
                </a:solidFill>
                <a:cs typeface="Arial" panose="020B0604020202020204" pitchFamily="34" charset="0"/>
              </a:rPr>
              <a:t>adopted TSDSI-transposed oneM2M (Release 2) standards and 3GPP standards (402 nos.) for adoption as national standards</a:t>
            </a:r>
          </a:p>
          <a:p>
            <a:pPr eaLnBrk="0" hangingPunct="0">
              <a:spcBef>
                <a:spcPts val="600"/>
              </a:spcBef>
            </a:pPr>
            <a:r>
              <a:rPr lang="en-IN" sz="1400" dirty="0">
                <a:solidFill>
                  <a:srgbClr val="002060"/>
                </a:solidFill>
                <a:cs typeface="Arial" panose="020B0604020202020204" pitchFamily="34" charset="0"/>
              </a:rPr>
              <a:t>released various </a:t>
            </a:r>
            <a:r>
              <a:rPr lang="en-IN" sz="1400" dirty="0">
                <a:solidFill>
                  <a:srgbClr val="002060"/>
                </a:solidFill>
                <a:cs typeface="Arial" panose="020B0604020202020204" pitchFamily="34" charset="0"/>
                <a:hlinkClick r:id="rId3">
                  <a:extLst>
                    <a:ext uri="{A12FA001-AC4F-418D-AE19-62706E023703}">
                      <ahyp:hlinkClr xmlns:ahyp="http://schemas.microsoft.com/office/drawing/2018/hyperlinkcolor" val="tx"/>
                    </a:ext>
                  </a:extLst>
                </a:hlinkClick>
              </a:rPr>
              <a:t>technical reports</a:t>
            </a:r>
            <a:r>
              <a:rPr lang="en-IN" sz="1400" dirty="0">
                <a:solidFill>
                  <a:srgbClr val="002060"/>
                </a:solidFill>
                <a:cs typeface="Arial" panose="020B0604020202020204" pitchFamily="34" charset="0"/>
              </a:rPr>
              <a:t> related to smart cities</a:t>
            </a:r>
          </a:p>
          <a:p>
            <a:pPr marL="0" indent="0" algn="just">
              <a:buNone/>
            </a:pPr>
            <a:r>
              <a:rPr lang="en-US" sz="1600" b="1" dirty="0"/>
              <a:t>C-DOT, has also developed oneM2M standards based </a:t>
            </a:r>
            <a:r>
              <a:rPr lang="en-US" sz="1600" b="1" dirty="0">
                <a:hlinkClick r:id="rId4">
                  <a:extLst>
                    <a:ext uri="{A12FA001-AC4F-418D-AE19-62706E023703}">
                      <ahyp:hlinkClr xmlns:ahyp="http://schemas.microsoft.com/office/drawing/2018/hyperlinkcolor" val="tx"/>
                    </a:ext>
                  </a:extLst>
                </a:hlinkClick>
              </a:rPr>
              <a:t>Common Services Platform (CCSP)</a:t>
            </a:r>
            <a:r>
              <a:rPr lang="en-US" sz="1600" b="1" dirty="0"/>
              <a:t> for IoT which is of tremendous value to Smart city applications developers. IA 18004-1: 2021 is based on oneM2M CSF </a:t>
            </a:r>
          </a:p>
          <a:p>
            <a:pPr marL="0" indent="0" algn="just">
              <a:buNone/>
            </a:pPr>
            <a:endParaRPr lang="en-US" sz="1400" b="1" dirty="0"/>
          </a:p>
        </p:txBody>
      </p:sp>
      <p:graphicFrame>
        <p:nvGraphicFramePr>
          <p:cNvPr id="4" name="Table 3">
            <a:extLst>
              <a:ext uri="{FF2B5EF4-FFF2-40B4-BE49-F238E27FC236}">
                <a16:creationId xmlns:a16="http://schemas.microsoft.com/office/drawing/2014/main" id="{7454A4DA-7116-0152-C386-B034B7491287}"/>
              </a:ext>
            </a:extLst>
          </p:cNvPr>
          <p:cNvGraphicFramePr>
            <a:graphicFrameLocks noGrp="1"/>
          </p:cNvGraphicFramePr>
          <p:nvPr>
            <p:extLst>
              <p:ext uri="{D42A27DB-BD31-4B8C-83A1-F6EECF244321}">
                <p14:modId xmlns:p14="http://schemas.microsoft.com/office/powerpoint/2010/main" val="2427225523"/>
              </p:ext>
            </p:extLst>
          </p:nvPr>
        </p:nvGraphicFramePr>
        <p:xfrm>
          <a:off x="6776338" y="3077512"/>
          <a:ext cx="5252752" cy="2721078"/>
        </p:xfrm>
        <a:graphic>
          <a:graphicData uri="http://schemas.openxmlformats.org/drawingml/2006/table">
            <a:tbl>
              <a:tblPr firstRow="1" firstCol="1" bandRow="1">
                <a:tableStyleId>{5C22544A-7EE6-4342-B048-85BDC9FD1C3A}</a:tableStyleId>
              </a:tblPr>
              <a:tblGrid>
                <a:gridCol w="383142">
                  <a:extLst>
                    <a:ext uri="{9D8B030D-6E8A-4147-A177-3AD203B41FA5}">
                      <a16:colId xmlns:a16="http://schemas.microsoft.com/office/drawing/2014/main" val="3216539729"/>
                    </a:ext>
                  </a:extLst>
                </a:gridCol>
                <a:gridCol w="1161785">
                  <a:extLst>
                    <a:ext uri="{9D8B030D-6E8A-4147-A177-3AD203B41FA5}">
                      <a16:colId xmlns:a16="http://schemas.microsoft.com/office/drawing/2014/main" val="2953573750"/>
                    </a:ext>
                  </a:extLst>
                </a:gridCol>
                <a:gridCol w="3707825">
                  <a:extLst>
                    <a:ext uri="{9D8B030D-6E8A-4147-A177-3AD203B41FA5}">
                      <a16:colId xmlns:a16="http://schemas.microsoft.com/office/drawing/2014/main" val="730785778"/>
                    </a:ext>
                  </a:extLst>
                </a:gridCol>
              </a:tblGrid>
              <a:tr h="202633">
                <a:tc gridSpan="3">
                  <a:txBody>
                    <a:bodyPr/>
                    <a:lstStyle/>
                    <a:p>
                      <a:pPr algn="ctr" rtl="0" fontAlgn="ctr"/>
                      <a:r>
                        <a:rPr lang="en-US" sz="1050" u="none" strike="noStrike">
                          <a:effectLst/>
                        </a:rPr>
                        <a:t>List of Standards developed by LITD 28 related to smart cities</a:t>
                      </a:r>
                      <a:endParaRPr lang="en-US" sz="1050" b="1" i="0" u="none" strike="noStrike">
                        <a:solidFill>
                          <a:srgbClr val="FFFFFF"/>
                        </a:solidFill>
                        <a:effectLst/>
                        <a:latin typeface="Century Gothic" panose="020B050202020202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3266477"/>
                  </a:ext>
                </a:extLst>
              </a:tr>
              <a:tr h="221932">
                <a:tc>
                  <a:txBody>
                    <a:bodyPr/>
                    <a:lstStyle/>
                    <a:p>
                      <a:pPr algn="l" rtl="0" fontAlgn="ctr"/>
                      <a:r>
                        <a:rPr lang="en-US" sz="1050" u="none" strike="noStrike">
                          <a:effectLst/>
                        </a:rPr>
                        <a:t>Sl No</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IS_No</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Title</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251830375"/>
                  </a:ext>
                </a:extLst>
              </a:tr>
              <a:tr h="212283">
                <a:tc>
                  <a:txBody>
                    <a:bodyPr/>
                    <a:lstStyle/>
                    <a:p>
                      <a:pPr algn="l" rtl="0" fontAlgn="ctr"/>
                      <a:r>
                        <a:rPr lang="en-US" sz="1050" u="none" strike="noStrike">
                          <a:effectLst/>
                        </a:rPr>
                        <a:t>1</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802.15.4:2021</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Low-Rate Wireless Networks (Adoption of IEEE 802.15.4)</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691007697"/>
                  </a:ext>
                </a:extLst>
              </a:tr>
              <a:tr h="414916">
                <a:tc>
                  <a:txBody>
                    <a:bodyPr/>
                    <a:lstStyle/>
                    <a:p>
                      <a:pPr algn="l" rtl="0" fontAlgn="ctr"/>
                      <a:r>
                        <a:rPr lang="en-US" sz="1050" u="none" strike="noStrike">
                          <a:effectLst/>
                        </a:rPr>
                        <a:t>2</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18002-1:2021</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Unified Digital Infrastructure Data Layer Part 1 Reference Architecture</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854329281"/>
                  </a:ext>
                </a:extLst>
              </a:tr>
              <a:tr h="202633">
                <a:tc>
                  <a:txBody>
                    <a:bodyPr/>
                    <a:lstStyle/>
                    <a:p>
                      <a:pPr algn="l" rtl="0" fontAlgn="ctr"/>
                      <a:r>
                        <a:rPr lang="en-US" sz="1050" u="none" strike="noStrike">
                          <a:effectLst/>
                        </a:rPr>
                        <a:t>3</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18003-2:2021</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Unified Data Exchange Part 2 API specifications</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408235962"/>
                  </a:ext>
                </a:extLst>
              </a:tr>
              <a:tr h="212283">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rtl="0" fontAlgn="ctr"/>
                      <a:r>
                        <a:rPr lang="en-US" sz="1050" u="none" strike="noStrike">
                          <a:effectLst/>
                        </a:rPr>
                        <a:t>(includes NGSI-LD (ETSI CIM)</a:t>
                      </a:r>
                      <a:endParaRPr lang="en-US" sz="1050" b="0" i="0" u="none" strike="noStrike">
                        <a:solidFill>
                          <a:srgbClr val="C65911"/>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617547013"/>
                  </a:ext>
                </a:extLst>
              </a:tr>
              <a:tr h="212283">
                <a:tc>
                  <a:txBody>
                    <a:bodyPr/>
                    <a:lstStyle/>
                    <a:p>
                      <a:pPr algn="l" rtl="0" fontAlgn="ctr"/>
                      <a:r>
                        <a:rPr lang="en-US" sz="1050" u="none" strike="noStrike">
                          <a:effectLst/>
                        </a:rPr>
                        <a:t>4</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18008-1:2021</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Smart Cities- GIS Part 1 Reference Architecture</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477374653"/>
                  </a:ext>
                </a:extLst>
              </a:tr>
              <a:tr h="212283">
                <a:tc>
                  <a:txBody>
                    <a:bodyPr/>
                    <a:lstStyle/>
                    <a:p>
                      <a:pPr algn="l" rtl="0" fontAlgn="ctr"/>
                      <a:r>
                        <a:rPr lang="en-US" sz="1050" u="none" strike="noStrike">
                          <a:effectLst/>
                        </a:rPr>
                        <a:t>5</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18006-1:2021</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dirty="0">
                          <a:effectLst/>
                        </a:rPr>
                        <a:t>Municipal Governance - Part 1 Reference Architecture</a:t>
                      </a:r>
                      <a:endParaRPr lang="en-US" sz="105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831086877"/>
                  </a:ext>
                </a:extLst>
              </a:tr>
              <a:tr h="414916">
                <a:tc>
                  <a:txBody>
                    <a:bodyPr/>
                    <a:lstStyle/>
                    <a:p>
                      <a:pPr algn="l" rtl="0" fontAlgn="ctr"/>
                      <a:r>
                        <a:rPr lang="en-US" sz="1050" u="none" strike="noStrike">
                          <a:effectLst/>
                        </a:rPr>
                        <a:t>6</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18006-3-1:2021</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Municipal Governance Part 3 Property Tax Section 1 Taxonomy</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012086571"/>
                  </a:ext>
                </a:extLst>
              </a:tr>
              <a:tr h="202633">
                <a:tc>
                  <a:txBody>
                    <a:bodyPr/>
                    <a:lstStyle/>
                    <a:p>
                      <a:pPr algn="l" rtl="0" fontAlgn="ctr"/>
                      <a:r>
                        <a:rPr lang="en-US" sz="1050" u="none" strike="noStrike">
                          <a:effectLst/>
                        </a:rPr>
                        <a:t>7</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18004-1:2021</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IoT System Part 1 Reference Architecture</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589058486"/>
                  </a:ext>
                </a:extLst>
              </a:tr>
              <a:tr h="212283">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rtl="0" fontAlgn="ctr"/>
                      <a:r>
                        <a:rPr lang="en-US" sz="1050" u="none" strike="noStrike" dirty="0">
                          <a:effectLst/>
                        </a:rPr>
                        <a:t>(based on oneM2M CSF )</a:t>
                      </a:r>
                      <a:endParaRPr lang="en-US" sz="1050" b="0" i="0" u="none" strike="noStrike" dirty="0">
                        <a:solidFill>
                          <a:srgbClr val="C65911"/>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616841632"/>
                  </a:ext>
                </a:extLst>
              </a:tr>
            </a:tbl>
          </a:graphicData>
        </a:graphic>
      </p:graphicFrame>
      <p:graphicFrame>
        <p:nvGraphicFramePr>
          <p:cNvPr id="5" name="Table 4">
            <a:extLst>
              <a:ext uri="{FF2B5EF4-FFF2-40B4-BE49-F238E27FC236}">
                <a16:creationId xmlns:a16="http://schemas.microsoft.com/office/drawing/2014/main" id="{8E23092F-BE59-BA8F-DA89-69C70A5FD9AD}"/>
              </a:ext>
            </a:extLst>
          </p:cNvPr>
          <p:cNvGraphicFramePr>
            <a:graphicFrameLocks noGrp="1"/>
          </p:cNvGraphicFramePr>
          <p:nvPr>
            <p:extLst>
              <p:ext uri="{D42A27DB-BD31-4B8C-83A1-F6EECF244321}">
                <p14:modId xmlns:p14="http://schemas.microsoft.com/office/powerpoint/2010/main" val="4053094595"/>
              </p:ext>
            </p:extLst>
          </p:nvPr>
        </p:nvGraphicFramePr>
        <p:xfrm>
          <a:off x="6811664" y="1230880"/>
          <a:ext cx="5217426" cy="1671485"/>
        </p:xfrm>
        <a:graphic>
          <a:graphicData uri="http://schemas.openxmlformats.org/drawingml/2006/table">
            <a:tbl>
              <a:tblPr firstRow="1" firstCol="1" bandRow="1">
                <a:tableStyleId>{5C22544A-7EE6-4342-B048-85BDC9FD1C3A}</a:tableStyleId>
              </a:tblPr>
              <a:tblGrid>
                <a:gridCol w="380565">
                  <a:extLst>
                    <a:ext uri="{9D8B030D-6E8A-4147-A177-3AD203B41FA5}">
                      <a16:colId xmlns:a16="http://schemas.microsoft.com/office/drawing/2014/main" val="2758784623"/>
                    </a:ext>
                  </a:extLst>
                </a:gridCol>
                <a:gridCol w="1153972">
                  <a:extLst>
                    <a:ext uri="{9D8B030D-6E8A-4147-A177-3AD203B41FA5}">
                      <a16:colId xmlns:a16="http://schemas.microsoft.com/office/drawing/2014/main" val="4245815869"/>
                    </a:ext>
                  </a:extLst>
                </a:gridCol>
                <a:gridCol w="3682889">
                  <a:extLst>
                    <a:ext uri="{9D8B030D-6E8A-4147-A177-3AD203B41FA5}">
                      <a16:colId xmlns:a16="http://schemas.microsoft.com/office/drawing/2014/main" val="269337504"/>
                    </a:ext>
                  </a:extLst>
                </a:gridCol>
              </a:tblGrid>
              <a:tr h="202897">
                <a:tc gridSpan="3">
                  <a:txBody>
                    <a:bodyPr/>
                    <a:lstStyle/>
                    <a:p>
                      <a:pPr algn="ctr" rtl="0" fontAlgn="ctr"/>
                      <a:r>
                        <a:rPr lang="en-US" sz="1050" u="none" strike="noStrike" dirty="0">
                          <a:effectLst/>
                        </a:rPr>
                        <a:t>List of Standards developed by CED 59 related to smart cities</a:t>
                      </a:r>
                      <a:endParaRPr lang="en-US" sz="1050" b="1" i="0" u="none" strike="noStrike" dirty="0">
                        <a:solidFill>
                          <a:srgbClr val="FFFFFF"/>
                        </a:solidFill>
                        <a:effectLst/>
                        <a:latin typeface="Century Gothic" panose="020B050202020202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4061889"/>
                  </a:ext>
                </a:extLst>
              </a:tr>
              <a:tr h="222220">
                <a:tc>
                  <a:txBody>
                    <a:bodyPr/>
                    <a:lstStyle/>
                    <a:p>
                      <a:pPr algn="l" rtl="0" fontAlgn="ctr"/>
                      <a:r>
                        <a:rPr lang="en-US" sz="1050" u="none" strike="noStrike">
                          <a:effectLst/>
                        </a:rPr>
                        <a:t>Sl No</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IS_No</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Title</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653214400"/>
                  </a:ext>
                </a:extLst>
              </a:tr>
              <a:tr h="212559">
                <a:tc>
                  <a:txBody>
                    <a:bodyPr/>
                    <a:lstStyle/>
                    <a:p>
                      <a:pPr algn="l" rtl="0" fontAlgn="ctr"/>
                      <a:r>
                        <a:rPr lang="en-US" sz="1050" u="none" strike="noStrike">
                          <a:effectLst/>
                        </a:rPr>
                        <a:t>1</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dirty="0">
                          <a:effectLst/>
                        </a:rPr>
                        <a:t>IS 17000 : 2019</a:t>
                      </a:r>
                      <a:endParaRPr lang="en-US" sz="105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Sustainable Development of Habitats Indicators</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724308581"/>
                  </a:ext>
                </a:extLst>
              </a:tr>
              <a:tr h="415456">
                <a:tc>
                  <a:txBody>
                    <a:bodyPr/>
                    <a:lstStyle/>
                    <a:p>
                      <a:pPr algn="l" rtl="0" fontAlgn="ctr"/>
                      <a:r>
                        <a:rPr lang="en-US" sz="1050" u="none" strike="noStrike">
                          <a:effectLst/>
                        </a:rPr>
                        <a:t>2</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17451 : 2020</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Smart Community Infrastructure - Best Practices for Transportation - Guidelines</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943851573"/>
                  </a:ext>
                </a:extLst>
              </a:tr>
              <a:tr h="405794">
                <a:tc>
                  <a:txBody>
                    <a:bodyPr/>
                    <a:lstStyle/>
                    <a:p>
                      <a:pPr algn="l" rtl="0" fontAlgn="ctr"/>
                      <a:r>
                        <a:rPr lang="en-US" sz="1050" u="none" strike="noStrike">
                          <a:effectLst/>
                        </a:rPr>
                        <a:t>3</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17456 : 2020</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Smart Community Infrastructure Guidance on Smart Transportation for Allocation of Parking Lots in Cities</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718744061"/>
                  </a:ext>
                </a:extLst>
              </a:tr>
              <a:tr h="212559">
                <a:tc>
                  <a:txBody>
                    <a:bodyPr/>
                    <a:lstStyle/>
                    <a:p>
                      <a:pPr algn="l" rtl="0" fontAlgn="ctr"/>
                      <a:r>
                        <a:rPr lang="en-US" sz="1050" u="none" strike="noStrike">
                          <a:effectLst/>
                        </a:rPr>
                        <a:t>4</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17457 : 2020</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dirty="0">
                          <a:effectLst/>
                        </a:rPr>
                        <a:t>Sustainable Development of Habitats - Vocabulary</a:t>
                      </a:r>
                      <a:endParaRPr lang="en-US" sz="105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256087108"/>
                  </a:ext>
                </a:extLst>
              </a:tr>
            </a:tbl>
          </a:graphicData>
        </a:graphic>
      </p:graphicFrame>
    </p:spTree>
    <p:extLst>
      <p:ext uri="{BB962C8B-B14F-4D97-AF65-F5344CB8AC3E}">
        <p14:creationId xmlns:p14="http://schemas.microsoft.com/office/powerpoint/2010/main" val="1900577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1538-25AA-E640-C9E6-E4C3EB68D7D6}"/>
              </a:ext>
            </a:extLst>
          </p:cNvPr>
          <p:cNvSpPr>
            <a:spLocks noGrp="1"/>
          </p:cNvSpPr>
          <p:nvPr>
            <p:ph type="title"/>
          </p:nvPr>
        </p:nvSpPr>
        <p:spPr>
          <a:xfrm>
            <a:off x="409903" y="295110"/>
            <a:ext cx="10943897" cy="937721"/>
          </a:xfrm>
        </p:spPr>
        <p:txBody>
          <a:bodyPr/>
          <a:lstStyle/>
          <a:p>
            <a:r>
              <a:rPr lang="en-IN" b="1" dirty="0"/>
              <a:t>ITS Standardization: India</a:t>
            </a:r>
          </a:p>
        </p:txBody>
      </p:sp>
      <p:sp>
        <p:nvSpPr>
          <p:cNvPr id="3" name="Content Placeholder 2">
            <a:extLst>
              <a:ext uri="{FF2B5EF4-FFF2-40B4-BE49-F238E27FC236}">
                <a16:creationId xmlns:a16="http://schemas.microsoft.com/office/drawing/2014/main" id="{C448E140-750B-ED5D-2203-8E2F3416AB87}"/>
              </a:ext>
            </a:extLst>
          </p:cNvPr>
          <p:cNvSpPr>
            <a:spLocks noGrp="1"/>
          </p:cNvSpPr>
          <p:nvPr>
            <p:ph idx="1"/>
          </p:nvPr>
        </p:nvSpPr>
        <p:spPr>
          <a:xfrm>
            <a:off x="409903" y="1447252"/>
            <a:ext cx="10943897" cy="4351338"/>
          </a:xfrm>
        </p:spPr>
        <p:txBody>
          <a:bodyPr/>
          <a:lstStyle/>
          <a:p>
            <a:pPr marL="0" indent="0" algn="just">
              <a:buNone/>
            </a:pPr>
            <a:r>
              <a:rPr lang="en-US" sz="1800" b="1" dirty="0"/>
              <a:t>Bureau of Indian Standards (BIS):</a:t>
            </a:r>
          </a:p>
          <a:p>
            <a:pPr algn="just"/>
            <a:r>
              <a:rPr lang="en-US" sz="1600" b="1" dirty="0">
                <a:hlinkClick r:id="rId2"/>
              </a:rPr>
              <a:t>TED 28-Intelligent Transport Systems Sectional Committee </a:t>
            </a:r>
            <a:r>
              <a:rPr lang="en-US" sz="1600" b="1" dirty="0"/>
              <a:t>of Bureau of Indian Standards (BIS) is responsible for </a:t>
            </a:r>
          </a:p>
          <a:p>
            <a:pPr lvl="1" algn="just">
              <a:buFont typeface="+mj-lt"/>
              <a:buAutoNum type="alphaLcParenR"/>
            </a:pPr>
            <a:r>
              <a:rPr lang="en-US" sz="1400" dirty="0"/>
              <a:t>Standardization of information, communication and control systems in the field of urban and rural surface transportation, including intermodal and multimodal aspects thereof, </a:t>
            </a:r>
            <a:r>
              <a:rPr lang="en-US" sz="1400" dirty="0" err="1"/>
              <a:t>traveller</a:t>
            </a:r>
            <a:r>
              <a:rPr lang="en-US" sz="1400" dirty="0"/>
              <a:t> information, traffic management, public transport, commercial transport, emergency services and commercial services in the intelligent transport systems </a:t>
            </a:r>
          </a:p>
          <a:p>
            <a:pPr lvl="1" algn="just">
              <a:buFont typeface="+mj-lt"/>
              <a:buAutoNum type="alphaLcParenR"/>
            </a:pPr>
            <a:r>
              <a:rPr lang="en-US" sz="1400" dirty="0"/>
              <a:t>Co-ordination of work with ISO/TC 204 excluded in-vehicle transport information and control systems (ISO/TC 22) and ISO/TC 241</a:t>
            </a:r>
          </a:p>
          <a:p>
            <a:pPr lvl="1" algn="just">
              <a:buFont typeface="+mj-lt"/>
              <a:buAutoNum type="alphaLcParenR"/>
            </a:pPr>
            <a:r>
              <a:rPr lang="en-US" sz="1400" dirty="0"/>
              <a:t>Published around </a:t>
            </a:r>
            <a:r>
              <a:rPr lang="en-US" sz="1400" dirty="0">
                <a:hlinkClick r:id="rId2"/>
              </a:rPr>
              <a:t>20 standards</a:t>
            </a:r>
            <a:endParaRPr lang="en-US" sz="1400" dirty="0"/>
          </a:p>
          <a:p>
            <a:pPr marL="0" indent="0" algn="just">
              <a:buNone/>
            </a:pPr>
            <a:endParaRPr lang="en-US" sz="1600" b="1" dirty="0"/>
          </a:p>
          <a:p>
            <a:pPr marL="0" indent="0" algn="just">
              <a:buNone/>
            </a:pPr>
            <a:r>
              <a:rPr lang="en-US" sz="1800" b="1" dirty="0"/>
              <a:t>Automotive Research Association of India (ARAI):</a:t>
            </a:r>
          </a:p>
          <a:p>
            <a:pPr algn="just"/>
            <a:r>
              <a:rPr lang="en-US" sz="1600" dirty="0"/>
              <a:t>Government approved test agency to carry out mandatory certification testing </a:t>
            </a:r>
          </a:p>
          <a:p>
            <a:pPr algn="just"/>
            <a:r>
              <a:rPr lang="en-US" sz="1600" dirty="0"/>
              <a:t>Provides technical expertise in R&amp;D, test, certification, homologation and framing of vehicles regulations.</a:t>
            </a:r>
          </a:p>
          <a:p>
            <a:pPr algn="just"/>
            <a:r>
              <a:rPr lang="en-US" sz="1600" dirty="0"/>
              <a:t>Published/drafted several standards that are related to electric/smart mobility</a:t>
            </a:r>
          </a:p>
          <a:p>
            <a:pPr lvl="1" algn="just"/>
            <a:r>
              <a:rPr lang="en-US" sz="1200" dirty="0">
                <a:hlinkClick r:id="rId3"/>
              </a:rPr>
              <a:t>AIS-140 &amp; </a:t>
            </a:r>
            <a:r>
              <a:rPr lang="en-US" sz="1200" dirty="0" err="1">
                <a:hlinkClick r:id="rId3"/>
              </a:rPr>
              <a:t>Amd</a:t>
            </a:r>
            <a:r>
              <a:rPr lang="en-US" sz="1200" dirty="0">
                <a:hlinkClick r:id="rId3"/>
              </a:rPr>
              <a:t> 1 and 2: Intelligent Transportation Systems (ITS) - Requirements for Public Transport Vehicle Operation</a:t>
            </a:r>
            <a:endParaRPr lang="en-US" sz="1200" dirty="0"/>
          </a:p>
        </p:txBody>
      </p:sp>
    </p:spTree>
    <p:extLst>
      <p:ext uri="{BB962C8B-B14F-4D97-AF65-F5344CB8AC3E}">
        <p14:creationId xmlns:p14="http://schemas.microsoft.com/office/powerpoint/2010/main" val="465753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F9B8-D259-4413-09FE-56C945EDD777}"/>
              </a:ext>
            </a:extLst>
          </p:cNvPr>
          <p:cNvSpPr>
            <a:spLocks noGrp="1"/>
          </p:cNvSpPr>
          <p:nvPr>
            <p:ph type="title"/>
          </p:nvPr>
        </p:nvSpPr>
        <p:spPr>
          <a:xfrm>
            <a:off x="838200" y="365126"/>
            <a:ext cx="10515600" cy="1041644"/>
          </a:xfrm>
        </p:spPr>
        <p:txBody>
          <a:bodyPr/>
          <a:lstStyle/>
          <a:p>
            <a:r>
              <a:rPr lang="en-IN" b="1" dirty="0"/>
              <a:t>5G: Evolutionary and Revolutionary</a:t>
            </a:r>
          </a:p>
        </p:txBody>
      </p:sp>
      <p:pic>
        <p:nvPicPr>
          <p:cNvPr id="5" name="Picture 4">
            <a:extLst>
              <a:ext uri="{FF2B5EF4-FFF2-40B4-BE49-F238E27FC236}">
                <a16:creationId xmlns:a16="http://schemas.microsoft.com/office/drawing/2014/main" id="{5DB1BB84-9FFA-00E3-4812-880158E9FDE2}"/>
              </a:ext>
            </a:extLst>
          </p:cNvPr>
          <p:cNvPicPr>
            <a:picLocks noChangeAspect="1"/>
          </p:cNvPicPr>
          <p:nvPr/>
        </p:nvPicPr>
        <p:blipFill>
          <a:blip r:embed="rId2"/>
          <a:stretch>
            <a:fillRect/>
          </a:stretch>
        </p:blipFill>
        <p:spPr>
          <a:xfrm>
            <a:off x="838200" y="1406770"/>
            <a:ext cx="10726705" cy="4794923"/>
          </a:xfrm>
          <a:prstGeom prst="rect">
            <a:avLst/>
          </a:prstGeom>
        </p:spPr>
      </p:pic>
    </p:spTree>
    <p:extLst>
      <p:ext uri="{BB962C8B-B14F-4D97-AF65-F5344CB8AC3E}">
        <p14:creationId xmlns:p14="http://schemas.microsoft.com/office/powerpoint/2010/main" val="384250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CF511-7660-0E5A-2307-267E1A905157}"/>
              </a:ext>
            </a:extLst>
          </p:cNvPr>
          <p:cNvSpPr>
            <a:spLocks noGrp="1"/>
          </p:cNvSpPr>
          <p:nvPr>
            <p:ph type="title"/>
          </p:nvPr>
        </p:nvSpPr>
        <p:spPr>
          <a:xfrm>
            <a:off x="838200" y="302064"/>
            <a:ext cx="10515600" cy="896116"/>
          </a:xfrm>
        </p:spPr>
        <p:txBody>
          <a:bodyPr/>
          <a:lstStyle/>
          <a:p>
            <a:r>
              <a:rPr lang="en-IN" b="1" dirty="0"/>
              <a:t>Overview</a:t>
            </a:r>
          </a:p>
        </p:txBody>
      </p:sp>
      <p:sp>
        <p:nvSpPr>
          <p:cNvPr id="3" name="Content Placeholder 2">
            <a:extLst>
              <a:ext uri="{FF2B5EF4-FFF2-40B4-BE49-F238E27FC236}">
                <a16:creationId xmlns:a16="http://schemas.microsoft.com/office/drawing/2014/main" id="{668F264A-2A31-0332-1A21-3086DF71653E}"/>
              </a:ext>
            </a:extLst>
          </p:cNvPr>
          <p:cNvSpPr>
            <a:spLocks noGrp="1"/>
          </p:cNvSpPr>
          <p:nvPr>
            <p:ph idx="1"/>
          </p:nvPr>
        </p:nvSpPr>
        <p:spPr>
          <a:xfrm>
            <a:off x="838200" y="1198180"/>
            <a:ext cx="10515600" cy="4658737"/>
          </a:xfrm>
        </p:spPr>
        <p:txBody>
          <a:bodyPr/>
          <a:lstStyle/>
          <a:p>
            <a:pPr algn="just"/>
            <a:r>
              <a:rPr lang="en-US" sz="2400" b="0" i="0" dirty="0">
                <a:solidFill>
                  <a:srgbClr val="002060"/>
                </a:solidFill>
                <a:effectLst/>
              </a:rPr>
              <a:t>According to </a:t>
            </a:r>
            <a:r>
              <a:rPr lang="en-US" sz="2400" b="1" i="0" u="none" strike="noStrike" dirty="0">
                <a:solidFill>
                  <a:srgbClr val="002060"/>
                </a:solidFill>
                <a:effectLst/>
                <a:hlinkClick r:id="rId2">
                  <a:extLst>
                    <a:ext uri="{A12FA001-AC4F-418D-AE19-62706E023703}">
                      <ahyp:hlinkClr xmlns:ahyp="http://schemas.microsoft.com/office/drawing/2018/hyperlinkcolor" val="tx"/>
                    </a:ext>
                  </a:extLst>
                </a:hlinkClick>
              </a:rPr>
              <a:t>United Nations</a:t>
            </a:r>
            <a:r>
              <a:rPr lang="en-US" sz="2400" b="0" i="0" dirty="0">
                <a:solidFill>
                  <a:srgbClr val="002060"/>
                </a:solidFill>
                <a:effectLst/>
              </a:rPr>
              <a:t>, by 2030, the world will reach an urbanization rate of 60.4%. </a:t>
            </a:r>
          </a:p>
          <a:p>
            <a:pPr lvl="1" algn="just"/>
            <a:r>
              <a:rPr lang="en-US" sz="2000" dirty="0">
                <a:solidFill>
                  <a:srgbClr val="002060"/>
                </a:solidFill>
              </a:rPr>
              <a:t>Smart cities will create a more efficient way of life for its citizens and help boosting economic growth. </a:t>
            </a:r>
            <a:endParaRPr lang="en-US" sz="2000" b="0" i="0" dirty="0">
              <a:solidFill>
                <a:srgbClr val="002060"/>
              </a:solidFill>
              <a:effectLst/>
            </a:endParaRPr>
          </a:p>
          <a:p>
            <a:pPr lvl="1" algn="just"/>
            <a:r>
              <a:rPr lang="en-US" sz="2000" dirty="0">
                <a:solidFill>
                  <a:srgbClr val="002060"/>
                </a:solidFill>
              </a:rPr>
              <a:t>D</a:t>
            </a:r>
            <a:r>
              <a:rPr lang="en-US" sz="2000" b="0" i="0" dirty="0">
                <a:solidFill>
                  <a:srgbClr val="002060"/>
                </a:solidFill>
                <a:effectLst/>
              </a:rPr>
              <a:t>evelopment and deployment of technology will play a crucial role in the way that cities of the future capitalize on the use of data – especially in the context of mobility and transport.</a:t>
            </a:r>
          </a:p>
          <a:p>
            <a:pPr algn="just"/>
            <a:r>
              <a:rPr lang="en-US" sz="2400" dirty="0">
                <a:solidFill>
                  <a:srgbClr val="002060"/>
                </a:solidFill>
              </a:rPr>
              <a:t>In view of above, Government of India introduced “</a:t>
            </a:r>
            <a:r>
              <a:rPr lang="en-US" sz="2400" dirty="0">
                <a:solidFill>
                  <a:srgbClr val="002060"/>
                </a:solidFill>
                <a:hlinkClick r:id="rId3"/>
              </a:rPr>
              <a:t>Smart Cities Mission</a:t>
            </a:r>
            <a:r>
              <a:rPr lang="en-US" sz="2400" dirty="0">
                <a:solidFill>
                  <a:srgbClr val="002060"/>
                </a:solidFill>
              </a:rPr>
              <a:t>” initiative on 25</a:t>
            </a:r>
            <a:r>
              <a:rPr lang="en-US" sz="2400" baseline="30000" dirty="0">
                <a:solidFill>
                  <a:srgbClr val="002060"/>
                </a:solidFill>
              </a:rPr>
              <a:t>th</a:t>
            </a:r>
            <a:r>
              <a:rPr lang="en-US" sz="2400" dirty="0">
                <a:solidFill>
                  <a:srgbClr val="002060"/>
                </a:solidFill>
              </a:rPr>
              <a:t> June 2015 to develop 100 smart cities all over the country to: </a:t>
            </a:r>
          </a:p>
          <a:p>
            <a:pPr lvl="1" algn="just"/>
            <a:r>
              <a:rPr lang="en-US" sz="2000" dirty="0">
                <a:solidFill>
                  <a:srgbClr val="002060"/>
                </a:solidFill>
              </a:rPr>
              <a:t>drive economic progress</a:t>
            </a:r>
          </a:p>
          <a:p>
            <a:pPr lvl="1" algn="just"/>
            <a:r>
              <a:rPr lang="en-US" sz="2000" dirty="0">
                <a:solidFill>
                  <a:srgbClr val="002060"/>
                </a:solidFill>
              </a:rPr>
              <a:t>boost the quality of life by fueling local development and harnessing technology to create smart outcome for the citizens. </a:t>
            </a:r>
            <a:r>
              <a:rPr lang="en-US" sz="2000" b="0" i="0" dirty="0">
                <a:solidFill>
                  <a:srgbClr val="002060"/>
                </a:solidFill>
                <a:effectLst/>
              </a:rPr>
              <a:t> </a:t>
            </a:r>
          </a:p>
        </p:txBody>
      </p:sp>
    </p:spTree>
    <p:extLst>
      <p:ext uri="{BB962C8B-B14F-4D97-AF65-F5344CB8AC3E}">
        <p14:creationId xmlns:p14="http://schemas.microsoft.com/office/powerpoint/2010/main" val="292084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138" y="1529255"/>
            <a:ext cx="11546850" cy="5004710"/>
          </a:xfrm>
        </p:spPr>
        <p:txBody>
          <a:bodyPr>
            <a:noAutofit/>
          </a:bodyPr>
          <a:lstStyle/>
          <a:p>
            <a:pPr algn="just">
              <a:spcBef>
                <a:spcPct val="15000"/>
              </a:spcBef>
            </a:pPr>
            <a:r>
              <a:rPr lang="en-US" sz="2000" dirty="0">
                <a:solidFill>
                  <a:srgbClr val="002060"/>
                </a:solidFill>
              </a:rPr>
              <a:t>Smart cities are in essence data-driven urban spaces. As a result, the use of Smart Mobility forms the foundation of smart city architecture. </a:t>
            </a:r>
          </a:p>
          <a:p>
            <a:pPr lvl="1" algn="just">
              <a:spcBef>
                <a:spcPct val="15000"/>
              </a:spcBef>
            </a:pPr>
            <a:r>
              <a:rPr lang="en-US" sz="1800" dirty="0">
                <a:solidFill>
                  <a:srgbClr val="002060"/>
                </a:solidFill>
              </a:rPr>
              <a:t>deployment of ITS means the integration of advanced information and communication-based technologies into the mobility infrastructure of the city.</a:t>
            </a:r>
          </a:p>
          <a:p>
            <a:pPr algn="just">
              <a:spcBef>
                <a:spcPct val="15000"/>
              </a:spcBef>
              <a:defRPr/>
            </a:pPr>
            <a:endParaRPr lang="en-US" sz="2000" dirty="0">
              <a:solidFill>
                <a:srgbClr val="002060"/>
              </a:solidFill>
            </a:endParaRPr>
          </a:p>
          <a:p>
            <a:pPr algn="just">
              <a:spcBef>
                <a:spcPct val="15000"/>
              </a:spcBef>
              <a:defRPr/>
            </a:pPr>
            <a:r>
              <a:rPr lang="en-US" sz="2000" dirty="0">
                <a:solidFill>
                  <a:srgbClr val="002060"/>
                </a:solidFill>
              </a:rPr>
              <a:t>Standards also play an important role in building a smart city:</a:t>
            </a:r>
          </a:p>
          <a:p>
            <a:pPr marL="800100" lvl="1" indent="-342900">
              <a:buFont typeface="Wingdings" panose="05000000000000000000" pitchFamily="2" charset="2"/>
              <a:buChar char="ü"/>
              <a:defRPr/>
            </a:pPr>
            <a:r>
              <a:rPr lang="en-GB" sz="1800" dirty="0">
                <a:solidFill>
                  <a:srgbClr val="002060"/>
                </a:solidFill>
                <a:cs typeface="Tahoma" pitchFamily="34" charset="0"/>
              </a:rPr>
              <a:t>Provide the right conditions for open innovation and reduces barriers to integration (includes APIs)</a:t>
            </a:r>
          </a:p>
          <a:p>
            <a:pPr marL="800100" lvl="1" indent="-342900">
              <a:buFont typeface="Wingdings" panose="05000000000000000000" pitchFamily="2" charset="2"/>
              <a:buChar char="ü"/>
              <a:defRPr/>
            </a:pPr>
            <a:r>
              <a:rPr lang="en-GB" sz="1800" dirty="0">
                <a:solidFill>
                  <a:srgbClr val="002060"/>
                </a:solidFill>
                <a:cs typeface="Tahoma" pitchFamily="34" charset="0"/>
              </a:rPr>
              <a:t>Enables collaboration, open ecosystem and Open innovation </a:t>
            </a:r>
          </a:p>
          <a:p>
            <a:pPr marL="800100" lvl="1" indent="-342900">
              <a:buFont typeface="Wingdings" panose="05000000000000000000" pitchFamily="2" charset="2"/>
              <a:buChar char="ü"/>
              <a:defRPr/>
            </a:pPr>
            <a:r>
              <a:rPr lang="en-GB" sz="1800" dirty="0">
                <a:solidFill>
                  <a:srgbClr val="002060"/>
                </a:solidFill>
                <a:cs typeface="Tahoma" pitchFamily="34" charset="0"/>
              </a:rPr>
              <a:t>Resulting in productivity increase and service transformation</a:t>
            </a:r>
          </a:p>
          <a:p>
            <a:pPr algn="just">
              <a:spcBef>
                <a:spcPct val="15000"/>
              </a:spcBef>
            </a:pPr>
            <a:endParaRPr lang="en-US" sz="2000" dirty="0">
              <a:solidFill>
                <a:srgbClr val="002060"/>
              </a:solidFill>
            </a:endParaRPr>
          </a:p>
          <a:p>
            <a:pPr algn="just">
              <a:spcBef>
                <a:spcPct val="15000"/>
              </a:spcBef>
            </a:pPr>
            <a:r>
              <a:rPr lang="en-US" sz="2000" dirty="0">
                <a:solidFill>
                  <a:srgbClr val="002060"/>
                </a:solidFill>
              </a:rPr>
              <a:t>5G will profoundly impact economies and societies as it will provide the necessary communication infrastructure required by various smart city applications. </a:t>
            </a:r>
          </a:p>
          <a:p>
            <a:pPr lvl="1" algn="just">
              <a:spcBef>
                <a:spcPct val="15000"/>
              </a:spcBef>
            </a:pPr>
            <a:r>
              <a:rPr lang="en-US" sz="1800" dirty="0">
                <a:solidFill>
                  <a:srgbClr val="002060"/>
                </a:solidFill>
              </a:rPr>
              <a:t>ITS is one of the many smart city applications that can be realized via 5G technology.</a:t>
            </a:r>
          </a:p>
          <a:p>
            <a:pPr marL="457200" lvl="1" indent="0" algn="just">
              <a:spcBef>
                <a:spcPct val="15000"/>
              </a:spcBef>
              <a:buNone/>
            </a:pPr>
            <a:endParaRPr lang="en-US" sz="1800" dirty="0">
              <a:solidFill>
                <a:srgbClr val="002060"/>
              </a:solidFill>
            </a:endParaRPr>
          </a:p>
          <a:p>
            <a:pPr algn="just">
              <a:spcBef>
                <a:spcPct val="15000"/>
              </a:spcBef>
            </a:pPr>
            <a:endParaRPr lang="en-US" sz="2400" dirty="0">
              <a:solidFill>
                <a:srgbClr val="002060"/>
              </a:solidFill>
            </a:endParaRPr>
          </a:p>
        </p:txBody>
      </p:sp>
      <p:sp>
        <p:nvSpPr>
          <p:cNvPr id="7" name="Title 2">
            <a:extLst>
              <a:ext uri="{FF2B5EF4-FFF2-40B4-BE49-F238E27FC236}">
                <a16:creationId xmlns:a16="http://schemas.microsoft.com/office/drawing/2014/main" id="{34A62A5A-A33B-1B0B-967F-6EC420A8EE53}"/>
              </a:ext>
            </a:extLst>
          </p:cNvPr>
          <p:cNvSpPr txBox="1">
            <a:spLocks/>
          </p:cNvSpPr>
          <p:nvPr/>
        </p:nvSpPr>
        <p:spPr>
          <a:xfrm>
            <a:off x="409904" y="204952"/>
            <a:ext cx="11369720" cy="1308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Century Gothic" panose="020B0502020202020204" pitchFamily="34" charset="0"/>
                <a:ea typeface="+mj-ea"/>
                <a:cs typeface="+mj-cs"/>
              </a:defRPr>
            </a:lvl1pPr>
          </a:lstStyle>
          <a:p>
            <a:r>
              <a:rPr lang="en-US" b="1" dirty="0">
                <a:solidFill>
                  <a:srgbClr val="002060"/>
                </a:solidFill>
              </a:rPr>
              <a:t>Conclusion</a:t>
            </a:r>
            <a:endParaRPr lang="en-IN" b="1" dirty="0">
              <a:solidFill>
                <a:srgbClr val="002060"/>
              </a:solidFill>
            </a:endParaRPr>
          </a:p>
        </p:txBody>
      </p:sp>
    </p:spTree>
    <p:extLst>
      <p:ext uri="{BB962C8B-B14F-4D97-AF65-F5344CB8AC3E}">
        <p14:creationId xmlns:p14="http://schemas.microsoft.com/office/powerpoint/2010/main" val="659666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222" y="127467"/>
            <a:ext cx="5195765" cy="2719387"/>
          </a:xfrm>
          <a:prstGeom prst="rect">
            <a:avLst/>
          </a:prstGeom>
        </p:spPr>
      </p:pic>
      <p:sp>
        <p:nvSpPr>
          <p:cNvPr id="3" name="מציין מיקום תוכן 6">
            <a:extLst>
              <a:ext uri="{FF2B5EF4-FFF2-40B4-BE49-F238E27FC236}">
                <a16:creationId xmlns:a16="http://schemas.microsoft.com/office/drawing/2014/main" id="{3F3E7915-1997-414B-9098-2ED093378737}"/>
              </a:ext>
            </a:extLst>
          </p:cNvPr>
          <p:cNvSpPr txBox="1">
            <a:spLocks/>
          </p:cNvSpPr>
          <p:nvPr/>
        </p:nvSpPr>
        <p:spPr>
          <a:xfrm>
            <a:off x="619125" y="2773970"/>
            <a:ext cx="10729232" cy="3530008"/>
          </a:xfrm>
          <a:prstGeom prst="rect">
            <a:avLst/>
          </a:prstGeom>
        </p:spPr>
        <p:txBody>
          <a:bodyPr/>
          <a:lstStyle>
            <a:lvl1pPr marL="228600" indent="-228600" algn="l" defTabSz="914400" rtl="0" eaLnBrk="1" latinLnBrk="0" hangingPunct="1">
              <a:lnSpc>
                <a:spcPct val="90000"/>
              </a:lnSpc>
              <a:spcBef>
                <a:spcPts val="1000"/>
              </a:spcBef>
              <a:buClr>
                <a:schemeClr val="accent1">
                  <a:lumMod val="50000"/>
                </a:schemeClr>
              </a:buClr>
              <a:buFont typeface="Arial" panose="020B0604020202020204" pitchFamily="34" charset="0"/>
              <a:buChar char="•"/>
              <a:defRPr sz="2800" kern="1200">
                <a:solidFill>
                  <a:schemeClr val="accent1">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2400" kern="1200">
                <a:solidFill>
                  <a:schemeClr val="accent1">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2000" kern="1200">
                <a:solidFill>
                  <a:schemeClr val="accent1">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800" kern="1200">
                <a:solidFill>
                  <a:schemeClr val="accent1">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800" kern="1200">
                <a:solidFill>
                  <a:schemeClr val="accent1">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itchFamily="2" charset="2"/>
              <a:buNone/>
            </a:pPr>
            <a:r>
              <a:rPr lang="en-US" sz="2400" b="1"/>
              <a:t>Dinesh Chand Sharma </a:t>
            </a:r>
          </a:p>
          <a:p>
            <a:pPr algn="ctr">
              <a:buFont typeface="Wingdings" pitchFamily="2" charset="2"/>
              <a:buNone/>
            </a:pPr>
            <a:r>
              <a:rPr lang="en-US" sz="2400"/>
              <a:t>(Seconded European Standardization Expert in India)</a:t>
            </a:r>
          </a:p>
          <a:p>
            <a:pPr algn="ctr">
              <a:buFont typeface="Wingdings" pitchFamily="2" charset="2"/>
              <a:buNone/>
            </a:pPr>
            <a:r>
              <a:rPr lang="en-US" sz="2400"/>
              <a:t>Director – Standardization &amp; Public Policy</a:t>
            </a:r>
          </a:p>
          <a:p>
            <a:pPr algn="ctr">
              <a:buFont typeface="Wingdings" pitchFamily="2" charset="2"/>
              <a:buNone/>
            </a:pPr>
            <a:r>
              <a:rPr lang="en-US" sz="2400"/>
              <a:t>SESEI C/O EBTC, DLTA Complex, Gate No 3, 1st Floor, 1,  Africa Avenue, New Delhi 110029</a:t>
            </a:r>
          </a:p>
          <a:p>
            <a:pPr algn="ctr">
              <a:buFont typeface="Wingdings" pitchFamily="2" charset="2"/>
              <a:buNone/>
            </a:pPr>
            <a:r>
              <a:rPr lang="en-US" sz="2400" b="1"/>
              <a:t>Mobile: </a:t>
            </a:r>
            <a:r>
              <a:rPr lang="en-US" sz="2400"/>
              <a:t>+91 9810079461,</a:t>
            </a:r>
            <a:r>
              <a:rPr lang="en-US" sz="2400" b="1"/>
              <a:t> Tel:</a:t>
            </a:r>
            <a:r>
              <a:rPr lang="en-US" sz="2400"/>
              <a:t> +91 11 3352 1525, </a:t>
            </a:r>
            <a:r>
              <a:rPr lang="en-US" sz="2400" b="1" u="sng">
                <a:hlinkClick r:id="rId3"/>
              </a:rPr>
              <a:t>dinesh.chand.sharma@sesei.eu</a:t>
            </a:r>
            <a:r>
              <a:rPr lang="en-US" sz="2400" b="1" u="sng"/>
              <a:t> </a:t>
            </a:r>
          </a:p>
          <a:p>
            <a:pPr algn="ctr">
              <a:buFont typeface="Wingdings" pitchFamily="2" charset="2"/>
              <a:buNone/>
            </a:pPr>
            <a:r>
              <a:rPr lang="en-IN" sz="2400" b="1">
                <a:hlinkClick r:id="rId4"/>
              </a:rPr>
              <a:t>w</a:t>
            </a:r>
            <a:r>
              <a:rPr lang="en-US" sz="2400" b="1">
                <a:hlinkClick r:id="rId4"/>
              </a:rPr>
              <a:t>ww.sesei.eu</a:t>
            </a:r>
            <a:r>
              <a:rPr lang="en-US" sz="2400" b="1"/>
              <a:t> </a:t>
            </a:r>
            <a:r>
              <a:rPr lang="en-US" sz="2400" b="1">
                <a:sym typeface="Wingdings" panose="05000000000000000000" pitchFamily="2" charset="2"/>
              </a:rPr>
              <a:t></a:t>
            </a:r>
            <a:r>
              <a:rPr lang="en-US" sz="2400" b="1"/>
              <a:t> </a:t>
            </a:r>
            <a:r>
              <a:rPr lang="en-US" sz="2400" b="1">
                <a:hlinkClick r:id="rId5"/>
              </a:rPr>
              <a:t>www.sesei.in</a:t>
            </a:r>
            <a:r>
              <a:rPr lang="en-US" sz="2400" b="1"/>
              <a:t> </a:t>
            </a:r>
            <a:endParaRPr lang="en-US" sz="2400"/>
          </a:p>
          <a:p>
            <a:pPr algn="ctr">
              <a:buFontTx/>
              <a:buNone/>
            </a:pPr>
            <a:endParaRPr lang="he-IL" sz="2400" dirty="0"/>
          </a:p>
        </p:txBody>
      </p:sp>
    </p:spTree>
    <p:extLst>
      <p:ext uri="{BB962C8B-B14F-4D97-AF65-F5344CB8AC3E}">
        <p14:creationId xmlns:p14="http://schemas.microsoft.com/office/powerpoint/2010/main" val="23593163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B85B-4988-43E8-A704-DEA1B0A42EC0}"/>
              </a:ext>
            </a:extLst>
          </p:cNvPr>
          <p:cNvSpPr>
            <a:spLocks noGrp="1"/>
          </p:cNvSpPr>
          <p:nvPr>
            <p:ph type="title"/>
          </p:nvPr>
        </p:nvSpPr>
        <p:spPr>
          <a:xfrm>
            <a:off x="827063" y="2797628"/>
            <a:ext cx="10537874" cy="1262743"/>
          </a:xfrm>
          <a:solidFill>
            <a:srgbClr val="002060"/>
          </a:solidFill>
        </p:spPr>
        <p:txBody>
          <a:bodyPr>
            <a:normAutofit/>
          </a:bodyPr>
          <a:lstStyle/>
          <a:p>
            <a:pPr algn="ctr"/>
            <a:r>
              <a:rPr lang="en-US" b="1" dirty="0">
                <a:solidFill>
                  <a:schemeClr val="bg1"/>
                </a:solidFill>
              </a:rPr>
              <a:t>India – Policy </a:t>
            </a:r>
            <a:endParaRPr lang="en-IN" b="1" dirty="0">
              <a:solidFill>
                <a:schemeClr val="bg1"/>
              </a:solidFill>
            </a:endParaRPr>
          </a:p>
        </p:txBody>
      </p:sp>
    </p:spTree>
    <p:extLst>
      <p:ext uri="{BB962C8B-B14F-4D97-AF65-F5344CB8AC3E}">
        <p14:creationId xmlns:p14="http://schemas.microsoft.com/office/powerpoint/2010/main" val="177617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105066"/>
            <a:ext cx="11207262" cy="1325563"/>
          </a:xfrm>
          <a:noFill/>
        </p:spPr>
        <p:txBody>
          <a:bodyPr>
            <a:normAutofit/>
          </a:bodyPr>
          <a:lstStyle/>
          <a:p>
            <a:r>
              <a:rPr lang="en-US" b="1">
                <a:solidFill>
                  <a:srgbClr val="002060"/>
                </a:solidFill>
                <a:effectLst>
                  <a:outerShdw blurRad="38100" dist="38100" dir="2700000" algn="tl">
                    <a:srgbClr val="000000">
                      <a:alpha val="43137"/>
                    </a:srgbClr>
                  </a:outerShdw>
                </a:effectLst>
              </a:rPr>
              <a:t>Smart City Mission</a:t>
            </a:r>
            <a:endParaRPr lang="en-US" b="1" dirty="0">
              <a:solidFill>
                <a:srgbClr val="00206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68015" y="1314515"/>
            <a:ext cx="7378261" cy="4693334"/>
          </a:xfrm>
        </p:spPr>
        <p:txBody>
          <a:bodyPr/>
          <a:lstStyle/>
          <a:p>
            <a:pPr marL="266700" indent="-266700" algn="just">
              <a:lnSpc>
                <a:spcPct val="100000"/>
              </a:lnSpc>
              <a:spcBef>
                <a:spcPts val="600"/>
              </a:spcBef>
              <a:spcAft>
                <a:spcPts val="600"/>
              </a:spcAft>
            </a:pPr>
            <a:r>
              <a:rPr lang="en-US" sz="1800" dirty="0">
                <a:solidFill>
                  <a:srgbClr val="002060"/>
                </a:solidFill>
              </a:rPr>
              <a:t>100 smart cities selected in four rounds with a target for its completion by 2019-20,  but has since been extended and now effective until June 2023</a:t>
            </a:r>
          </a:p>
          <a:p>
            <a:pPr algn="just">
              <a:lnSpc>
                <a:spcPct val="100000"/>
              </a:lnSpc>
              <a:spcBef>
                <a:spcPts val="300"/>
              </a:spcBef>
              <a:spcAft>
                <a:spcPts val="300"/>
              </a:spcAft>
            </a:pPr>
            <a:endParaRPr lang="en-IN" sz="1800" b="1" dirty="0">
              <a:solidFill>
                <a:srgbClr val="002060"/>
              </a:solidFill>
              <a:effectLst/>
              <a:ea typeface="Calibri" panose="020F0502020204030204" pitchFamily="34" charset="0"/>
              <a:cs typeface="Calibri" panose="020F0502020204030204" pitchFamily="34" charset="0"/>
            </a:endParaRPr>
          </a:p>
          <a:p>
            <a:pPr algn="just">
              <a:lnSpc>
                <a:spcPct val="100000"/>
              </a:lnSpc>
              <a:spcBef>
                <a:spcPts val="300"/>
              </a:spcBef>
              <a:spcAft>
                <a:spcPts val="300"/>
              </a:spcAft>
            </a:pPr>
            <a:r>
              <a:rPr lang="en-IN" sz="1800" b="1" dirty="0">
                <a:solidFill>
                  <a:srgbClr val="002060"/>
                </a:solidFill>
                <a:effectLst/>
                <a:ea typeface="Calibri" panose="020F0502020204030204" pitchFamily="34" charset="0"/>
                <a:cs typeface="Calibri" panose="020F0502020204030204" pitchFamily="34" charset="0"/>
              </a:rPr>
              <a:t>According to latest data provided by Ministry – </a:t>
            </a:r>
            <a:r>
              <a:rPr lang="en-IN" sz="1800" b="1" u="sng" dirty="0" err="1">
                <a:solidFill>
                  <a:srgbClr val="002060"/>
                </a:solidFill>
                <a:ea typeface="Calibri" panose="020F0502020204030204" pitchFamily="34" charset="0"/>
                <a:cs typeface="Calibri" panose="020F0502020204030204" pitchFamily="34" charset="0"/>
              </a:rPr>
              <a:t>MoHUA</a:t>
            </a:r>
            <a:r>
              <a:rPr lang="en-IN" sz="1800" b="1" u="sng" dirty="0">
                <a:solidFill>
                  <a:srgbClr val="002060"/>
                </a:solidFill>
                <a:ea typeface="Calibri" panose="020F0502020204030204" pitchFamily="34" charset="0"/>
                <a:cs typeface="Calibri" panose="020F0502020204030204" pitchFamily="34" charset="0"/>
              </a:rPr>
              <a:t> (</a:t>
            </a:r>
            <a:r>
              <a:rPr lang="en-US" sz="1800" b="1" u="sng" dirty="0">
                <a:solidFill>
                  <a:srgbClr val="002060"/>
                </a:solidFill>
                <a:ea typeface="Calibri" panose="020F0502020204030204" pitchFamily="34" charset="0"/>
                <a:cs typeface="Calibri" panose="020F0502020204030204" pitchFamily="34" charset="0"/>
              </a:rPr>
              <a:t>as of July 5, 2022):</a:t>
            </a:r>
            <a:endParaRPr lang="en-IN" sz="1800" b="1" dirty="0">
              <a:solidFill>
                <a:srgbClr val="002060"/>
              </a:solidFill>
              <a:effectLst/>
              <a:ea typeface="Calibri" panose="020F0502020204030204" pitchFamily="34" charset="0"/>
              <a:cs typeface="Calibri" panose="020F0502020204030204" pitchFamily="34" charset="0"/>
            </a:endParaRPr>
          </a:p>
          <a:p>
            <a:pPr marL="536575" lvl="1" indent="-274638" algn="just">
              <a:lnSpc>
                <a:spcPct val="100000"/>
              </a:lnSpc>
              <a:spcBef>
                <a:spcPts val="300"/>
              </a:spcBef>
              <a:spcAft>
                <a:spcPts val="300"/>
              </a:spcAft>
            </a:pPr>
            <a:r>
              <a:rPr lang="en-US" sz="1600" dirty="0">
                <a:solidFill>
                  <a:srgbClr val="002060"/>
                </a:solidFill>
              </a:rPr>
              <a:t>7,825 projects worth Rs 1,90,878 crores have been tendered </a:t>
            </a:r>
          </a:p>
          <a:p>
            <a:pPr marL="536575" lvl="1" indent="-274638" algn="just">
              <a:lnSpc>
                <a:spcPct val="100000"/>
              </a:lnSpc>
              <a:spcBef>
                <a:spcPts val="300"/>
              </a:spcBef>
              <a:spcAft>
                <a:spcPts val="300"/>
              </a:spcAft>
            </a:pPr>
            <a:r>
              <a:rPr lang="en-US" sz="1600" dirty="0">
                <a:solidFill>
                  <a:srgbClr val="002060"/>
                </a:solidFill>
              </a:rPr>
              <a:t>work orders for 7,650 projects worth Rs 1,81,113 crore have been issued, and </a:t>
            </a:r>
          </a:p>
          <a:p>
            <a:pPr marL="536575" lvl="1" indent="-274638" algn="just">
              <a:lnSpc>
                <a:spcPct val="100000"/>
              </a:lnSpc>
              <a:spcBef>
                <a:spcPts val="300"/>
              </a:spcBef>
              <a:spcAft>
                <a:spcPts val="300"/>
              </a:spcAft>
            </a:pPr>
            <a:r>
              <a:rPr lang="en-US" sz="1600" dirty="0">
                <a:solidFill>
                  <a:srgbClr val="002060"/>
                </a:solidFill>
              </a:rPr>
              <a:t>4,035 projects worth Rs 66,343 crores have been completed.</a:t>
            </a:r>
          </a:p>
          <a:p>
            <a:pPr algn="just">
              <a:lnSpc>
                <a:spcPct val="100000"/>
              </a:lnSpc>
              <a:spcBef>
                <a:spcPts val="300"/>
              </a:spcBef>
              <a:spcAft>
                <a:spcPts val="300"/>
              </a:spcAft>
            </a:pPr>
            <a:r>
              <a:rPr lang="en-US" sz="1800" dirty="0">
                <a:solidFill>
                  <a:srgbClr val="002060"/>
                </a:solidFill>
              </a:rPr>
              <a:t>Varanasi, Bhopal, Indore, Surat, Bhubaneshwar, and Ahmedabad are considered to be said as first smart cities of India. </a:t>
            </a:r>
          </a:p>
          <a:p>
            <a:pPr marL="266700" indent="-266700" algn="just">
              <a:lnSpc>
                <a:spcPct val="100000"/>
              </a:lnSpc>
              <a:spcBef>
                <a:spcPts val="0"/>
              </a:spcBef>
            </a:pPr>
            <a:endParaRPr lang="en-US" sz="1800" dirty="0">
              <a:solidFill>
                <a:srgbClr val="002060"/>
              </a:solidFill>
            </a:endParaRPr>
          </a:p>
        </p:txBody>
      </p:sp>
      <p:sp>
        <p:nvSpPr>
          <p:cNvPr id="7" name="TextBox 6">
            <a:extLst>
              <a:ext uri="{FF2B5EF4-FFF2-40B4-BE49-F238E27FC236}">
                <a16:creationId xmlns:a16="http://schemas.microsoft.com/office/drawing/2014/main" id="{70D0ABD5-4FA0-9AC3-1068-B7387340E0E4}"/>
              </a:ext>
            </a:extLst>
          </p:cNvPr>
          <p:cNvSpPr txBox="1"/>
          <p:nvPr/>
        </p:nvSpPr>
        <p:spPr>
          <a:xfrm>
            <a:off x="7646276" y="1314515"/>
            <a:ext cx="4327281" cy="4031873"/>
          </a:xfrm>
          <a:prstGeom prst="rect">
            <a:avLst/>
          </a:prstGeom>
          <a:noFill/>
        </p:spPr>
        <p:txBody>
          <a:bodyPr wrap="square">
            <a:spAutoFit/>
          </a:bodyPr>
          <a:lstStyle/>
          <a:p>
            <a:pPr lvl="1">
              <a:spcBef>
                <a:spcPts val="600"/>
              </a:spcBef>
              <a:spcAft>
                <a:spcPts val="600"/>
              </a:spcAft>
            </a:pPr>
            <a:r>
              <a:rPr lang="en-US" sz="1200" b="1" u="sng" dirty="0">
                <a:solidFill>
                  <a:srgbClr val="002060"/>
                </a:solidFill>
                <a:latin typeface="Century Gothic" panose="020B0502020202020204" pitchFamily="34" charset="0"/>
              </a:rPr>
              <a:t>Core infrastructure elements:</a:t>
            </a:r>
          </a:p>
          <a:p>
            <a:pPr lvl="1">
              <a:spcBef>
                <a:spcPts val="600"/>
              </a:spcBef>
              <a:spcAft>
                <a:spcPts val="600"/>
              </a:spcAft>
              <a:buFont typeface="Wingdings" panose="05000000000000000000" pitchFamily="2" charset="2"/>
              <a:buChar char="ü"/>
            </a:pPr>
            <a:r>
              <a:rPr lang="en-US" sz="1200" dirty="0">
                <a:solidFill>
                  <a:srgbClr val="002060"/>
                </a:solidFill>
                <a:latin typeface="Century Gothic" panose="020B0502020202020204" pitchFamily="34" charset="0"/>
              </a:rPr>
              <a:t>Adequate water supply</a:t>
            </a:r>
            <a:endParaRPr lang="en-IN" sz="1200" dirty="0">
              <a:solidFill>
                <a:srgbClr val="002060"/>
              </a:solidFill>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1200" dirty="0">
                <a:solidFill>
                  <a:srgbClr val="002060"/>
                </a:solidFill>
                <a:latin typeface="Century Gothic" panose="020B0502020202020204" pitchFamily="34" charset="0"/>
              </a:rPr>
              <a:t>Assured electricity supply</a:t>
            </a:r>
            <a:endParaRPr lang="en-IN" sz="1200" dirty="0">
              <a:solidFill>
                <a:srgbClr val="002060"/>
              </a:solidFill>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1200" dirty="0">
                <a:solidFill>
                  <a:srgbClr val="002060"/>
                </a:solidFill>
                <a:latin typeface="Century Gothic" panose="020B0502020202020204" pitchFamily="34" charset="0"/>
              </a:rPr>
              <a:t>Sanitation, including solid waste management</a:t>
            </a:r>
            <a:endParaRPr lang="en-IN" sz="1200" dirty="0">
              <a:solidFill>
                <a:srgbClr val="002060"/>
              </a:solidFill>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1200" b="1" dirty="0">
                <a:solidFill>
                  <a:srgbClr val="002060"/>
                </a:solidFill>
                <a:latin typeface="Century Gothic" panose="020B0502020202020204" pitchFamily="34" charset="0"/>
              </a:rPr>
              <a:t>Efficient urban mobility and public transport</a:t>
            </a:r>
            <a:endParaRPr lang="en-IN" sz="1200" b="1" dirty="0">
              <a:solidFill>
                <a:srgbClr val="002060"/>
              </a:solidFill>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1200" dirty="0">
                <a:solidFill>
                  <a:srgbClr val="002060"/>
                </a:solidFill>
                <a:latin typeface="Century Gothic" panose="020B0502020202020204" pitchFamily="34" charset="0"/>
              </a:rPr>
              <a:t>Affordable housing, especially for the poor</a:t>
            </a:r>
            <a:endParaRPr lang="en-IN" sz="1200" dirty="0">
              <a:solidFill>
                <a:srgbClr val="002060"/>
              </a:solidFill>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1200" dirty="0">
                <a:solidFill>
                  <a:srgbClr val="002060"/>
                </a:solidFill>
                <a:latin typeface="Century Gothic" panose="020B0502020202020204" pitchFamily="34" charset="0"/>
              </a:rPr>
              <a:t>Robust IT connectivity and digitalization</a:t>
            </a:r>
            <a:endParaRPr lang="en-IN" sz="1200" dirty="0">
              <a:solidFill>
                <a:srgbClr val="002060"/>
              </a:solidFill>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1200" dirty="0">
                <a:solidFill>
                  <a:srgbClr val="002060"/>
                </a:solidFill>
                <a:latin typeface="Century Gothic" panose="020B0502020202020204" pitchFamily="34" charset="0"/>
              </a:rPr>
              <a:t>Good governance, especially e-Governance and citizen participation</a:t>
            </a:r>
            <a:endParaRPr lang="en-IN" sz="1200" dirty="0">
              <a:solidFill>
                <a:srgbClr val="002060"/>
              </a:solidFill>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1200" dirty="0">
                <a:solidFill>
                  <a:srgbClr val="002060"/>
                </a:solidFill>
                <a:latin typeface="Century Gothic" panose="020B0502020202020204" pitchFamily="34" charset="0"/>
              </a:rPr>
              <a:t>Sustainable environment</a:t>
            </a:r>
            <a:endParaRPr lang="en-IN" sz="1200" dirty="0">
              <a:solidFill>
                <a:srgbClr val="002060"/>
              </a:solidFill>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1200" dirty="0">
                <a:solidFill>
                  <a:srgbClr val="002060"/>
                </a:solidFill>
                <a:latin typeface="Century Gothic" panose="020B0502020202020204" pitchFamily="34" charset="0"/>
              </a:rPr>
              <a:t>Safety and security of citizens, particularly women, children and the elderly, and</a:t>
            </a:r>
            <a:endParaRPr lang="en-IN" sz="1200" dirty="0">
              <a:solidFill>
                <a:srgbClr val="002060"/>
              </a:solidFill>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1200" dirty="0">
                <a:solidFill>
                  <a:srgbClr val="002060"/>
                </a:solidFill>
                <a:latin typeface="Century Gothic" panose="020B0502020202020204" pitchFamily="34" charset="0"/>
              </a:rPr>
              <a:t>Health and education</a:t>
            </a:r>
            <a:endParaRPr lang="en-IN" sz="1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76358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28" y="191705"/>
            <a:ext cx="11206144" cy="1325563"/>
          </a:xfrm>
          <a:noFill/>
        </p:spPr>
        <p:txBody>
          <a:bodyPr>
            <a:noAutofit/>
          </a:bodyPr>
          <a:lstStyle/>
          <a:p>
            <a:br>
              <a:rPr lang="en-IN" sz="3200" b="1" dirty="0">
                <a:solidFill>
                  <a:srgbClr val="002060"/>
                </a:solidFill>
                <a:effectLst>
                  <a:outerShdw blurRad="38100" dist="38100" dir="2700000" algn="tl">
                    <a:srgbClr val="000000">
                      <a:alpha val="43137"/>
                    </a:srgbClr>
                  </a:outerShdw>
                </a:effectLst>
              </a:rPr>
            </a:br>
            <a:r>
              <a:rPr lang="en-US" sz="3200" b="1" dirty="0">
                <a:solidFill>
                  <a:srgbClr val="002060"/>
                </a:solidFill>
                <a:effectLst>
                  <a:outerShdw blurRad="38100" dist="38100" dir="2700000" algn="tl">
                    <a:srgbClr val="000000">
                      <a:alpha val="43137"/>
                    </a:srgbClr>
                  </a:outerShdw>
                </a:effectLst>
              </a:rPr>
              <a:t>Government/Industry Initiatives to support “Smart City Mission”</a:t>
            </a:r>
            <a:br>
              <a:rPr lang="en-IN" sz="3200" b="1" dirty="0">
                <a:solidFill>
                  <a:srgbClr val="002060"/>
                </a:solidFill>
                <a:effectLst>
                  <a:outerShdw blurRad="38100" dist="38100" dir="2700000" algn="tl">
                    <a:srgbClr val="000000">
                      <a:alpha val="43137"/>
                    </a:srgbClr>
                  </a:outerShdw>
                </a:effectLst>
              </a:rPr>
            </a:br>
            <a:endParaRPr lang="en-IN" sz="3200" b="1" dirty="0">
              <a:solidFill>
                <a:srgbClr val="00206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92928" y="1391144"/>
            <a:ext cx="11206144" cy="4916350"/>
          </a:xfrm>
        </p:spPr>
        <p:txBody>
          <a:bodyPr/>
          <a:lstStyle/>
          <a:p>
            <a:pPr marL="0" indent="0" algn="just">
              <a:lnSpc>
                <a:spcPct val="100000"/>
              </a:lnSpc>
              <a:spcBef>
                <a:spcPts val="600"/>
              </a:spcBef>
              <a:spcAft>
                <a:spcPts val="600"/>
              </a:spcAft>
              <a:buNone/>
            </a:pPr>
            <a:r>
              <a:rPr lang="en-US" sz="1400" b="1" dirty="0">
                <a:solidFill>
                  <a:srgbClr val="002060"/>
                </a:solidFill>
                <a:hlinkClick r:id="rId3"/>
              </a:rPr>
              <a:t>Open Data Platform/India Urban Data Exchange (IUDX) </a:t>
            </a:r>
            <a:r>
              <a:rPr lang="en-US" sz="1400" b="1" dirty="0">
                <a:solidFill>
                  <a:srgbClr val="002060"/>
                </a:solidFill>
                <a:hlinkClick r:id="rId3">
                  <a:extLst>
                    <a:ext uri="{A12FA001-AC4F-418D-AE19-62706E023703}">
                      <ahyp:hlinkClr xmlns:ahyp="http://schemas.microsoft.com/office/drawing/2018/hyperlinkcolor" val="tx"/>
                    </a:ext>
                  </a:extLst>
                </a:hlinkClick>
              </a:rPr>
              <a:t>by </a:t>
            </a:r>
            <a:r>
              <a:rPr lang="en-US" sz="1400" b="1" dirty="0">
                <a:solidFill>
                  <a:srgbClr val="002060"/>
                </a:solidFill>
              </a:rPr>
              <a:t>Ministry of Housing and Urban Affairs (</a:t>
            </a:r>
            <a:r>
              <a:rPr lang="en-US" sz="1400" b="1" dirty="0" err="1">
                <a:solidFill>
                  <a:srgbClr val="002060"/>
                </a:solidFill>
              </a:rPr>
              <a:t>MoHUA</a:t>
            </a:r>
            <a:r>
              <a:rPr lang="en-US" sz="1400" b="1" dirty="0">
                <a:solidFill>
                  <a:srgbClr val="002060"/>
                </a:solidFill>
              </a:rPr>
              <a:t>):</a:t>
            </a:r>
            <a:endParaRPr lang="en-US" sz="1400" b="1" dirty="0">
              <a:solidFill>
                <a:srgbClr val="002060"/>
              </a:solidFill>
              <a:hlinkClick r:id="rId3"/>
            </a:endParaRPr>
          </a:p>
          <a:p>
            <a:pPr algn="just">
              <a:lnSpc>
                <a:spcPct val="100000"/>
              </a:lnSpc>
              <a:spcBef>
                <a:spcPts val="0"/>
              </a:spcBef>
              <a:spcAft>
                <a:spcPts val="600"/>
              </a:spcAft>
            </a:pPr>
            <a:r>
              <a:rPr lang="en-US" sz="1200" dirty="0">
                <a:solidFill>
                  <a:srgbClr val="002060"/>
                </a:solidFill>
                <a:hlinkClick r:id="rId3"/>
              </a:rPr>
              <a:t>IUDX</a:t>
            </a:r>
            <a:r>
              <a:rPr lang="en-US" sz="1200" dirty="0">
                <a:solidFill>
                  <a:srgbClr val="002060"/>
                </a:solidFill>
              </a:rPr>
              <a:t>, an open-source software platform for Indian Smart cities facilitating secure and authenticated exchange of data amongst various data platforms, 3rd party applications, data producers and consumers. IUDX has also become first software platform to fully adopt BIS standards for Unified Data Exchange</a:t>
            </a:r>
          </a:p>
          <a:p>
            <a:pPr lvl="1" algn="just">
              <a:lnSpc>
                <a:spcPct val="100000"/>
              </a:lnSpc>
              <a:spcBef>
                <a:spcPts val="0"/>
              </a:spcBef>
            </a:pPr>
            <a:r>
              <a:rPr lang="en-US" sz="1200" dirty="0">
                <a:solidFill>
                  <a:srgbClr val="002060"/>
                </a:solidFill>
              </a:rPr>
              <a:t>Unified Data Exchange standard – IS 18003, for Indian Smart Cities to ensure a secure and sustainable digital infrastructure and to facilitate the implementation of various smart city projects.</a:t>
            </a:r>
          </a:p>
          <a:p>
            <a:pPr marL="0" indent="0" algn="just">
              <a:lnSpc>
                <a:spcPct val="100000"/>
              </a:lnSpc>
              <a:spcBef>
                <a:spcPts val="600"/>
              </a:spcBef>
              <a:spcAft>
                <a:spcPts val="600"/>
              </a:spcAft>
              <a:buNone/>
            </a:pPr>
            <a:r>
              <a:rPr lang="en-US" sz="1400" b="1" dirty="0">
                <a:solidFill>
                  <a:srgbClr val="002060"/>
                </a:solidFill>
                <a:hlinkClick r:id="rId4"/>
              </a:rPr>
              <a:t>National Urban Digital Mission (NUDM)</a:t>
            </a:r>
            <a:r>
              <a:rPr lang="en-US" sz="1400" b="1" dirty="0">
                <a:solidFill>
                  <a:srgbClr val="002060"/>
                </a:solidFill>
              </a:rPr>
              <a:t> by MEITY:</a:t>
            </a:r>
            <a:endParaRPr lang="en-US" sz="1400" dirty="0">
              <a:solidFill>
                <a:srgbClr val="002060"/>
              </a:solidFill>
            </a:endParaRPr>
          </a:p>
          <a:p>
            <a:pPr algn="just">
              <a:lnSpc>
                <a:spcPct val="100000"/>
              </a:lnSpc>
              <a:spcBef>
                <a:spcPts val="0"/>
              </a:spcBef>
              <a:spcAft>
                <a:spcPts val="600"/>
              </a:spcAft>
            </a:pPr>
            <a:r>
              <a:rPr lang="en-US" sz="1200" dirty="0">
                <a:solidFill>
                  <a:srgbClr val="002060"/>
                </a:solidFill>
              </a:rPr>
              <a:t>to establish a digital infrastructure &amp; formalize a citizen-centric and ecosystem-driven approach to urban governance and service delivery in cities by 2022.</a:t>
            </a:r>
          </a:p>
          <a:p>
            <a:pPr marL="0" indent="0" algn="just">
              <a:lnSpc>
                <a:spcPct val="100000"/>
              </a:lnSpc>
              <a:spcBef>
                <a:spcPts val="600"/>
              </a:spcBef>
              <a:spcAft>
                <a:spcPts val="600"/>
              </a:spcAft>
              <a:buNone/>
            </a:pPr>
            <a:r>
              <a:rPr lang="en-US" sz="1400" b="1" dirty="0">
                <a:solidFill>
                  <a:srgbClr val="002060"/>
                </a:solidFill>
                <a:hlinkClick r:id="rId5"/>
              </a:rPr>
              <a:t>Smartnet</a:t>
            </a:r>
            <a:r>
              <a:rPr lang="en-US" sz="1400" b="1" dirty="0">
                <a:solidFill>
                  <a:srgbClr val="002060"/>
                </a:solidFill>
              </a:rPr>
              <a:t> by Ministry of Housing and Urban Affairs (</a:t>
            </a:r>
            <a:r>
              <a:rPr lang="en-US" sz="1400" b="1" dirty="0" err="1">
                <a:solidFill>
                  <a:srgbClr val="002060"/>
                </a:solidFill>
              </a:rPr>
              <a:t>MoHUA</a:t>
            </a:r>
            <a:r>
              <a:rPr lang="en-US" sz="1400" b="1" dirty="0">
                <a:solidFill>
                  <a:srgbClr val="002060"/>
                </a:solidFill>
              </a:rPr>
              <a:t>):</a:t>
            </a:r>
          </a:p>
          <a:p>
            <a:pPr algn="just">
              <a:lnSpc>
                <a:spcPct val="100000"/>
              </a:lnSpc>
              <a:spcBef>
                <a:spcPts val="0"/>
              </a:spcBef>
              <a:spcAft>
                <a:spcPts val="600"/>
              </a:spcAft>
            </a:pPr>
            <a:r>
              <a:rPr lang="en-US" sz="1200" dirty="0">
                <a:solidFill>
                  <a:srgbClr val="002060"/>
                </a:solidFill>
              </a:rPr>
              <a:t>to create a resource-rich ecosystem of learning, sharing and dissemination for the city managers and primary stakeholders in the urban transformation of India.</a:t>
            </a:r>
          </a:p>
          <a:p>
            <a:pPr marL="0" indent="0" algn="just">
              <a:lnSpc>
                <a:spcPct val="100000"/>
              </a:lnSpc>
              <a:spcBef>
                <a:spcPts val="600"/>
              </a:spcBef>
              <a:spcAft>
                <a:spcPts val="600"/>
              </a:spcAft>
              <a:buNone/>
            </a:pPr>
            <a:r>
              <a:rPr lang="en-US" sz="1400" b="1" dirty="0">
                <a:solidFill>
                  <a:srgbClr val="002060"/>
                </a:solidFill>
                <a:hlinkClick r:id="rId6"/>
              </a:rPr>
              <a:t>Smart City Living Lab</a:t>
            </a:r>
            <a:r>
              <a:rPr lang="en-US" sz="1400" b="1" dirty="0">
                <a:solidFill>
                  <a:srgbClr val="002060"/>
                </a:solidFill>
              </a:rPr>
              <a:t>:</a:t>
            </a:r>
            <a:endParaRPr lang="en-US" sz="1400" dirty="0">
              <a:solidFill>
                <a:srgbClr val="002060"/>
              </a:solidFill>
            </a:endParaRPr>
          </a:p>
          <a:p>
            <a:pPr algn="just">
              <a:lnSpc>
                <a:spcPct val="100000"/>
              </a:lnSpc>
              <a:spcBef>
                <a:spcPts val="0"/>
              </a:spcBef>
              <a:spcAft>
                <a:spcPts val="600"/>
              </a:spcAft>
            </a:pPr>
            <a:r>
              <a:rPr lang="en-US" sz="1200" dirty="0">
                <a:solidFill>
                  <a:srgbClr val="002060"/>
                </a:solidFill>
              </a:rPr>
              <a:t>an open-innovation ecosystem is set up at </a:t>
            </a:r>
            <a:r>
              <a:rPr lang="en-US" sz="1200" dirty="0">
                <a:solidFill>
                  <a:srgbClr val="002060"/>
                </a:solidFill>
                <a:hlinkClick r:id="rId7"/>
              </a:rPr>
              <a:t>IIITH</a:t>
            </a:r>
            <a:r>
              <a:rPr lang="en-US" sz="1200" dirty="0">
                <a:solidFill>
                  <a:srgbClr val="002060"/>
                </a:solidFill>
              </a:rPr>
              <a:t>, with support from MEITY, Smart City Mission, Govt of Telangana in collaboration with technology partners </a:t>
            </a:r>
            <a:r>
              <a:rPr lang="en-US" sz="1200" dirty="0">
                <a:solidFill>
                  <a:srgbClr val="002060"/>
                </a:solidFill>
                <a:hlinkClick r:id="rId8"/>
              </a:rPr>
              <a:t>EBTC</a:t>
            </a:r>
            <a:r>
              <a:rPr lang="en-US" sz="1200" dirty="0">
                <a:solidFill>
                  <a:srgbClr val="002060"/>
                </a:solidFill>
              </a:rPr>
              <a:t> and </a:t>
            </a:r>
            <a:r>
              <a:rPr lang="en-US" sz="1200" dirty="0">
                <a:solidFill>
                  <a:srgbClr val="002060"/>
                </a:solidFill>
                <a:hlinkClick r:id="rId9"/>
              </a:rPr>
              <a:t>Amsterdam Innovation Arena </a:t>
            </a:r>
            <a:r>
              <a:rPr lang="en-US" sz="1200" dirty="0">
                <a:solidFill>
                  <a:srgbClr val="002060"/>
                </a:solidFill>
              </a:rPr>
              <a:t>with an aim to discover &amp; develop cutting edge innovations with smart city use cases and enrich them with the knowledge from research.</a:t>
            </a:r>
          </a:p>
          <a:p>
            <a:pPr marL="0" indent="0" algn="just">
              <a:lnSpc>
                <a:spcPct val="100000"/>
              </a:lnSpc>
              <a:spcBef>
                <a:spcPts val="0"/>
              </a:spcBef>
              <a:spcAft>
                <a:spcPts val="600"/>
              </a:spcAft>
              <a:buNone/>
            </a:pPr>
            <a:r>
              <a:rPr lang="en-US" sz="1400" b="1" dirty="0">
                <a:solidFill>
                  <a:srgbClr val="002060"/>
                </a:solidFill>
                <a:hlinkClick r:id="rId10"/>
              </a:rPr>
              <a:t>Freight Smart Cities</a:t>
            </a:r>
            <a:r>
              <a:rPr lang="en-US" sz="1400" b="1" dirty="0">
                <a:solidFill>
                  <a:srgbClr val="002060"/>
                </a:solidFill>
              </a:rPr>
              <a:t> by Commerce Ministry’s Logistics Division: </a:t>
            </a:r>
          </a:p>
          <a:p>
            <a:pPr algn="just">
              <a:lnSpc>
                <a:spcPct val="100000"/>
              </a:lnSpc>
              <a:spcBef>
                <a:spcPts val="0"/>
              </a:spcBef>
              <a:spcAft>
                <a:spcPts val="600"/>
              </a:spcAft>
            </a:pPr>
            <a:r>
              <a:rPr lang="en-US" sz="1200" dirty="0">
                <a:solidFill>
                  <a:srgbClr val="002060"/>
                </a:solidFill>
              </a:rPr>
              <a:t>to improve the efficiency of urban freight and create an opportunity for the reduction in logistics costs.</a:t>
            </a:r>
          </a:p>
          <a:p>
            <a:pPr algn="just">
              <a:lnSpc>
                <a:spcPct val="100000"/>
              </a:lnSpc>
              <a:spcBef>
                <a:spcPts val="600"/>
              </a:spcBef>
              <a:spcAft>
                <a:spcPts val="600"/>
              </a:spcAft>
            </a:pPr>
            <a:endParaRPr lang="en-US" sz="1400" dirty="0">
              <a:solidFill>
                <a:srgbClr val="002060"/>
              </a:solidFill>
            </a:endParaRPr>
          </a:p>
          <a:p>
            <a:pPr algn="just">
              <a:lnSpc>
                <a:spcPct val="100000"/>
              </a:lnSpc>
              <a:spcBef>
                <a:spcPts val="600"/>
              </a:spcBef>
              <a:spcAft>
                <a:spcPts val="600"/>
              </a:spcAft>
            </a:pPr>
            <a:endParaRPr lang="en-US" sz="1600" dirty="0">
              <a:solidFill>
                <a:srgbClr val="002060"/>
              </a:solidFill>
            </a:endParaRPr>
          </a:p>
        </p:txBody>
      </p:sp>
    </p:spTree>
    <p:extLst>
      <p:ext uri="{BB962C8B-B14F-4D97-AF65-F5344CB8AC3E}">
        <p14:creationId xmlns:p14="http://schemas.microsoft.com/office/powerpoint/2010/main" val="46098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54894"/>
            <a:ext cx="10861431" cy="1325563"/>
          </a:xfrm>
          <a:noFill/>
        </p:spPr>
        <p:txBody>
          <a:bodyPr>
            <a:normAutofit/>
          </a:bodyPr>
          <a:lstStyle/>
          <a:p>
            <a:r>
              <a:rPr lang="en-US" b="1" dirty="0">
                <a:solidFill>
                  <a:srgbClr val="002060"/>
                </a:solidFill>
                <a:effectLst>
                  <a:outerShdw blurRad="38100" dist="38100" dir="2700000" algn="tl">
                    <a:srgbClr val="000000">
                      <a:alpha val="43137"/>
                    </a:srgbClr>
                  </a:outerShdw>
                </a:effectLst>
              </a:rPr>
              <a:t>Other Initiatives</a:t>
            </a:r>
            <a:endParaRPr lang="en-IN" b="1" dirty="0">
              <a:solidFill>
                <a:srgbClr val="002060"/>
              </a:solidFill>
              <a:effectLst>
                <a:outerShdw blurRad="38100" dist="38100" dir="2700000" algn="tl">
                  <a:srgbClr val="000000">
                    <a:alpha val="43137"/>
                  </a:srgbClr>
                </a:outerShdw>
              </a:effectLst>
            </a:endParaRPr>
          </a:p>
        </p:txBody>
      </p:sp>
      <p:pic>
        <p:nvPicPr>
          <p:cNvPr id="14" name="Picture 13">
            <a:hlinkClick r:id="rId3"/>
            <a:extLst>
              <a:ext uri="{FF2B5EF4-FFF2-40B4-BE49-F238E27FC236}">
                <a16:creationId xmlns:a16="http://schemas.microsoft.com/office/drawing/2014/main" id="{6D647782-0D8A-4FED-A9C9-0A76FB1A4954}"/>
              </a:ext>
            </a:extLst>
          </p:cNvPr>
          <p:cNvPicPr>
            <a:picLocks noChangeAspect="1"/>
          </p:cNvPicPr>
          <p:nvPr/>
        </p:nvPicPr>
        <p:blipFill>
          <a:blip r:embed="rId4"/>
          <a:stretch>
            <a:fillRect/>
          </a:stretch>
        </p:blipFill>
        <p:spPr>
          <a:xfrm>
            <a:off x="822569" y="1465943"/>
            <a:ext cx="3105150" cy="2085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hlinkClick r:id="rId5"/>
            <a:extLst>
              <a:ext uri="{FF2B5EF4-FFF2-40B4-BE49-F238E27FC236}">
                <a16:creationId xmlns:a16="http://schemas.microsoft.com/office/drawing/2014/main" id="{3B25A3B3-2E40-45E7-A70B-C75DA7635B88}"/>
              </a:ext>
            </a:extLst>
          </p:cNvPr>
          <p:cNvPicPr>
            <a:picLocks noChangeAspect="1"/>
          </p:cNvPicPr>
          <p:nvPr/>
        </p:nvPicPr>
        <p:blipFill>
          <a:blip r:embed="rId6"/>
          <a:stretch>
            <a:fillRect/>
          </a:stretch>
        </p:blipFill>
        <p:spPr>
          <a:xfrm>
            <a:off x="4543425" y="1465943"/>
            <a:ext cx="3105150" cy="2085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hlinkClick r:id="rId7"/>
            <a:extLst>
              <a:ext uri="{FF2B5EF4-FFF2-40B4-BE49-F238E27FC236}">
                <a16:creationId xmlns:a16="http://schemas.microsoft.com/office/drawing/2014/main" id="{056781F4-9C34-40A7-A0AB-C44F25EE4FBB}"/>
              </a:ext>
            </a:extLst>
          </p:cNvPr>
          <p:cNvPicPr>
            <a:picLocks noChangeAspect="1"/>
          </p:cNvPicPr>
          <p:nvPr/>
        </p:nvPicPr>
        <p:blipFill>
          <a:blip r:embed="rId8"/>
          <a:stretch>
            <a:fillRect/>
          </a:stretch>
        </p:blipFill>
        <p:spPr>
          <a:xfrm>
            <a:off x="8264281" y="1480457"/>
            <a:ext cx="3105150" cy="2085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hlinkClick r:id="rId9"/>
            <a:extLst>
              <a:ext uri="{FF2B5EF4-FFF2-40B4-BE49-F238E27FC236}">
                <a16:creationId xmlns:a16="http://schemas.microsoft.com/office/drawing/2014/main" id="{0DA176DA-E540-4346-B83F-FAD70185DBEC}"/>
              </a:ext>
            </a:extLst>
          </p:cNvPr>
          <p:cNvPicPr>
            <a:picLocks noChangeAspect="1"/>
          </p:cNvPicPr>
          <p:nvPr/>
        </p:nvPicPr>
        <p:blipFill>
          <a:blip r:embed="rId10"/>
          <a:stretch>
            <a:fillRect/>
          </a:stretch>
        </p:blipFill>
        <p:spPr>
          <a:xfrm>
            <a:off x="832094" y="3839029"/>
            <a:ext cx="3105150" cy="2085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hlinkClick r:id="rId11"/>
            <a:extLst>
              <a:ext uri="{FF2B5EF4-FFF2-40B4-BE49-F238E27FC236}">
                <a16:creationId xmlns:a16="http://schemas.microsoft.com/office/drawing/2014/main" id="{ED986E87-250F-4A5D-A238-6FD2756014F4}"/>
              </a:ext>
            </a:extLst>
          </p:cNvPr>
          <p:cNvPicPr>
            <a:picLocks noChangeAspect="1"/>
          </p:cNvPicPr>
          <p:nvPr/>
        </p:nvPicPr>
        <p:blipFill>
          <a:blip r:embed="rId12"/>
          <a:stretch>
            <a:fillRect/>
          </a:stretch>
        </p:blipFill>
        <p:spPr>
          <a:xfrm>
            <a:off x="4552950" y="3834266"/>
            <a:ext cx="3095625" cy="2085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a:hlinkClick r:id="rId13"/>
            <a:extLst>
              <a:ext uri="{FF2B5EF4-FFF2-40B4-BE49-F238E27FC236}">
                <a16:creationId xmlns:a16="http://schemas.microsoft.com/office/drawing/2014/main" id="{5FEB44C2-6865-4692-BA10-7F13498C0694}"/>
              </a:ext>
            </a:extLst>
          </p:cNvPr>
          <p:cNvPicPr>
            <a:picLocks noChangeAspect="1"/>
          </p:cNvPicPr>
          <p:nvPr/>
        </p:nvPicPr>
        <p:blipFill>
          <a:blip r:embed="rId14"/>
          <a:stretch>
            <a:fillRect/>
          </a:stretch>
        </p:blipFill>
        <p:spPr>
          <a:xfrm>
            <a:off x="8264281" y="3834266"/>
            <a:ext cx="3105150" cy="20764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5165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3"/>
            <a:extLst>
              <a:ext uri="{FF2B5EF4-FFF2-40B4-BE49-F238E27FC236}">
                <a16:creationId xmlns:a16="http://schemas.microsoft.com/office/drawing/2014/main" id="{8949AB6C-DF78-44D6-9525-58F4148C06BB}"/>
              </a:ext>
            </a:extLst>
          </p:cNvPr>
          <p:cNvPicPr>
            <a:picLocks noChangeAspect="1"/>
          </p:cNvPicPr>
          <p:nvPr/>
        </p:nvPicPr>
        <p:blipFill rotWithShape="1">
          <a:blip r:embed="rId4"/>
          <a:srcRect l="9792" r="3720" b="1"/>
          <a:stretch/>
        </p:blipFill>
        <p:spPr>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a:scene3d>
            <a:camera prst="orthographicFront"/>
            <a:lightRig rig="twoPt" dir="t">
              <a:rot lat="0" lon="0" rev="7800000"/>
            </a:lightRig>
          </a:scene3d>
          <a:sp3d contourW="6350">
            <a:bevelT w="50800" h="16510"/>
            <a:contourClr>
              <a:srgbClr val="C0C0C0"/>
            </a:contourClr>
          </a:sp3d>
        </p:spPr>
      </p:pic>
      <p:pic>
        <p:nvPicPr>
          <p:cNvPr id="35" name="Picture 34" descr="Diagram&#10;&#10;Description automatically generated">
            <a:hlinkClick r:id="rId5"/>
            <a:extLst>
              <a:ext uri="{FF2B5EF4-FFF2-40B4-BE49-F238E27FC236}">
                <a16:creationId xmlns:a16="http://schemas.microsoft.com/office/drawing/2014/main" id="{F6E8CDFC-4171-4B86-9ABE-EB67A1B58BD1}"/>
              </a:ext>
            </a:extLst>
          </p:cNvPr>
          <p:cNvPicPr>
            <a:picLocks noChangeAspect="1"/>
          </p:cNvPicPr>
          <p:nvPr/>
        </p:nvPicPr>
        <p:blipFill rotWithShape="1">
          <a:blip r:embed="rId6"/>
          <a:srcRect t="12488" r="-1" b="10938"/>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37" name="Picture 36" descr="A group of people sitting in a room with a large sign&#10;&#10;Description automatically generated with low confidence">
            <a:hlinkClick r:id="rId7"/>
            <a:extLst>
              <a:ext uri="{FF2B5EF4-FFF2-40B4-BE49-F238E27FC236}">
                <a16:creationId xmlns:a16="http://schemas.microsoft.com/office/drawing/2014/main" id="{938344A0-21E0-4401-A3A7-C24FD8FCF6CE}"/>
              </a:ext>
            </a:extLst>
          </p:cNvPr>
          <p:cNvPicPr>
            <a:picLocks noChangeAspect="1"/>
          </p:cNvPicPr>
          <p:nvPr/>
        </p:nvPicPr>
        <p:blipFill rotWithShape="1">
          <a:blip r:embed="rId8"/>
          <a:srcRect t="6479" r="3" b="2799"/>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scene3d>
            <a:camera prst="orthographicFront"/>
            <a:lightRig rig="twoPt" dir="t">
              <a:rot lat="0" lon="0" rev="7800000"/>
            </a:lightRig>
          </a:scene3d>
          <a:sp3d contourW="6350">
            <a:bevelT w="50800" h="16510"/>
            <a:contourClr>
              <a:srgbClr val="C0C0C0"/>
            </a:contourClr>
          </a:sp3d>
        </p:spPr>
      </p:pic>
      <p:pic>
        <p:nvPicPr>
          <p:cNvPr id="4" name="Picture 3" descr="A group of people standing outside a building&#10;&#10;Description automatically generated with medium confidence">
            <a:hlinkClick r:id="rId9"/>
            <a:extLst>
              <a:ext uri="{FF2B5EF4-FFF2-40B4-BE49-F238E27FC236}">
                <a16:creationId xmlns:a16="http://schemas.microsoft.com/office/drawing/2014/main" id="{2C4C8F06-7893-4163-8E7B-D64244DE3A99}"/>
              </a:ext>
            </a:extLst>
          </p:cNvPr>
          <p:cNvPicPr>
            <a:picLocks noChangeAspect="1"/>
          </p:cNvPicPr>
          <p:nvPr/>
        </p:nvPicPr>
        <p:blipFill rotWithShape="1">
          <a:blip r:embed="rId10"/>
          <a:srcRect b="12403"/>
          <a:stretch/>
        </p:blipFill>
        <p:spPr>
          <a:xfrm>
            <a:off x="1" y="2660089"/>
            <a:ext cx="5850293" cy="3448077"/>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6619164" y="4189864"/>
            <a:ext cx="4997354" cy="2163872"/>
          </a:xfrm>
        </p:spPr>
        <p:txBody>
          <a:bodyPr vert="horz" lIns="91440" tIns="45720" rIns="91440" bIns="45720" rtlCol="0" anchor="t">
            <a:normAutofit/>
          </a:bodyPr>
          <a:lstStyle/>
          <a:p>
            <a:pPr algn="r"/>
            <a:r>
              <a:rPr lang="en-US" sz="6000" b="1" kern="1200" dirty="0">
                <a:solidFill>
                  <a:schemeClr val="bg1"/>
                </a:solidFill>
                <a:effectLst>
                  <a:outerShdw blurRad="38100" dist="38100" dir="2700000" algn="tl">
                    <a:srgbClr val="000000">
                      <a:alpha val="43137"/>
                    </a:srgbClr>
                  </a:outerShdw>
                </a:effectLst>
                <a:latin typeface="+mj-lt"/>
                <a:ea typeface="+mj-ea"/>
                <a:cs typeface="+mj-cs"/>
              </a:rPr>
              <a:t>Other Initiatives</a:t>
            </a:r>
          </a:p>
        </p:txBody>
      </p:sp>
      <p:pic>
        <p:nvPicPr>
          <p:cNvPr id="7" name="Picture 6">
            <a:hlinkClick r:id="rId11"/>
            <a:extLst>
              <a:ext uri="{FF2B5EF4-FFF2-40B4-BE49-F238E27FC236}">
                <a16:creationId xmlns:a16="http://schemas.microsoft.com/office/drawing/2014/main" id="{DCA72A81-2AB7-488F-8B85-4180D952BCFA}"/>
              </a:ext>
            </a:extLst>
          </p:cNvPr>
          <p:cNvPicPr>
            <a:picLocks noChangeAspect="1"/>
          </p:cNvPicPr>
          <p:nvPr/>
        </p:nvPicPr>
        <p:blipFill rotWithShape="1">
          <a:blip r:embed="rId12"/>
          <a:srcRect r="10567" b="-1"/>
          <a:stretch/>
        </p:blipFill>
        <p:spPr>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Tree>
    <p:extLst>
      <p:ext uri="{BB962C8B-B14F-4D97-AF65-F5344CB8AC3E}">
        <p14:creationId xmlns:p14="http://schemas.microsoft.com/office/powerpoint/2010/main" val="2587807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B85B-4988-43E8-A704-DEA1B0A42EC0}"/>
              </a:ext>
            </a:extLst>
          </p:cNvPr>
          <p:cNvSpPr>
            <a:spLocks noGrp="1"/>
          </p:cNvSpPr>
          <p:nvPr>
            <p:ph type="title"/>
          </p:nvPr>
        </p:nvSpPr>
        <p:spPr>
          <a:xfrm>
            <a:off x="827063" y="2797628"/>
            <a:ext cx="10537874" cy="1262743"/>
          </a:xfrm>
          <a:solidFill>
            <a:srgbClr val="002060"/>
          </a:solidFill>
        </p:spPr>
        <p:txBody>
          <a:bodyPr>
            <a:normAutofit/>
          </a:bodyPr>
          <a:lstStyle/>
          <a:p>
            <a:pPr algn="ctr"/>
            <a:r>
              <a:rPr lang="en-US" b="1" dirty="0">
                <a:solidFill>
                  <a:schemeClr val="bg1"/>
                </a:solidFill>
              </a:rPr>
              <a:t>Europe – Policy </a:t>
            </a:r>
            <a:endParaRPr lang="en-IN" b="1" dirty="0">
              <a:solidFill>
                <a:schemeClr val="bg1"/>
              </a:solidFill>
            </a:endParaRPr>
          </a:p>
        </p:txBody>
      </p:sp>
    </p:spTree>
    <p:extLst>
      <p:ext uri="{BB962C8B-B14F-4D97-AF65-F5344CB8AC3E}">
        <p14:creationId xmlns:p14="http://schemas.microsoft.com/office/powerpoint/2010/main" val="144852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E506-9EAB-99B1-FD33-C820BA9D59FB}"/>
              </a:ext>
            </a:extLst>
          </p:cNvPr>
          <p:cNvSpPr>
            <a:spLocks noGrp="1"/>
          </p:cNvSpPr>
          <p:nvPr>
            <p:ph type="title"/>
          </p:nvPr>
        </p:nvSpPr>
        <p:spPr>
          <a:xfrm>
            <a:off x="441433" y="365125"/>
            <a:ext cx="11319641" cy="943413"/>
          </a:xfrm>
        </p:spPr>
        <p:txBody>
          <a:bodyPr>
            <a:normAutofit/>
          </a:bodyPr>
          <a:lstStyle/>
          <a:p>
            <a:r>
              <a:rPr lang="en-US" b="1" dirty="0"/>
              <a:t>Smart Cities Marketplace: Europe</a:t>
            </a:r>
            <a:endParaRPr lang="en-IN" b="1" dirty="0"/>
          </a:p>
        </p:txBody>
      </p:sp>
      <p:sp>
        <p:nvSpPr>
          <p:cNvPr id="3" name="Content Placeholder 2">
            <a:extLst>
              <a:ext uri="{FF2B5EF4-FFF2-40B4-BE49-F238E27FC236}">
                <a16:creationId xmlns:a16="http://schemas.microsoft.com/office/drawing/2014/main" id="{BF47BBA4-AB3E-C9EE-F36E-8A2671DC795F}"/>
              </a:ext>
            </a:extLst>
          </p:cNvPr>
          <p:cNvSpPr>
            <a:spLocks noGrp="1"/>
          </p:cNvSpPr>
          <p:nvPr>
            <p:ph idx="1"/>
          </p:nvPr>
        </p:nvSpPr>
        <p:spPr>
          <a:xfrm>
            <a:off x="441433" y="1308538"/>
            <a:ext cx="11319643" cy="4868425"/>
          </a:xfrm>
        </p:spPr>
        <p:txBody>
          <a:bodyPr/>
          <a:lstStyle/>
          <a:p>
            <a:pPr algn="just"/>
            <a:r>
              <a:rPr lang="en-US" sz="1800" b="1" dirty="0">
                <a:hlinkClick r:id="rId2"/>
              </a:rPr>
              <a:t>Smart Cities Marketplace </a:t>
            </a:r>
            <a:r>
              <a:rPr lang="en-US" sz="1800" dirty="0"/>
              <a:t>was created by merging two former platforms, the “</a:t>
            </a:r>
            <a:r>
              <a:rPr lang="en-US" sz="1800" b="1" dirty="0"/>
              <a:t>Marketplace of the European Innovation Partnership on Smart Cities and Communities (EIP-SCC Marketplace)</a:t>
            </a:r>
            <a:r>
              <a:rPr lang="en-US" sz="1800" dirty="0"/>
              <a:t>” and the “</a:t>
            </a:r>
            <a:r>
              <a:rPr lang="en-US" sz="1800" b="1" dirty="0"/>
              <a:t>Smart Cities Information System (SCIS)</a:t>
            </a:r>
            <a:r>
              <a:rPr lang="en-US" sz="1800" dirty="0"/>
              <a:t>”.</a:t>
            </a:r>
          </a:p>
          <a:p>
            <a:pPr lvl="1" algn="just"/>
            <a:r>
              <a:rPr lang="en-US" sz="1400" dirty="0"/>
              <a:t>to bring cities, industries, SMEs, investors, banks, researchers and many other smart city actors together.</a:t>
            </a:r>
          </a:p>
          <a:p>
            <a:pPr algn="just"/>
            <a:r>
              <a:rPr lang="en-US" sz="1800" b="1" dirty="0"/>
              <a:t>Marketplace's main areas of cross-cutting operation include:</a:t>
            </a:r>
          </a:p>
          <a:p>
            <a:pPr marL="536575" lvl="1" indent="-268288" algn="just"/>
            <a:r>
              <a:rPr lang="en-US" sz="1600" b="1" dirty="0"/>
              <a:t>sustainable urban mobility</a:t>
            </a:r>
          </a:p>
          <a:p>
            <a:pPr marL="536575" lvl="1" indent="-268288" algn="just"/>
            <a:r>
              <a:rPr lang="en-US" sz="1600" b="1" dirty="0"/>
              <a:t>integrated infrastructures and processes in energy, ICTs and transport</a:t>
            </a:r>
          </a:p>
          <a:p>
            <a:pPr marL="536575" lvl="1" indent="-268288" algn="just"/>
            <a:r>
              <a:rPr lang="en-US" sz="1600" dirty="0"/>
              <a:t>sustainable districts and built environment</a:t>
            </a:r>
          </a:p>
          <a:p>
            <a:pPr marL="536575" lvl="1" indent="-268288" algn="just"/>
            <a:r>
              <a:rPr lang="en-US" sz="1600" dirty="0"/>
              <a:t>citizen focus</a:t>
            </a:r>
          </a:p>
          <a:p>
            <a:pPr marL="536575" lvl="1" indent="-268288" algn="just"/>
            <a:r>
              <a:rPr lang="en-US" sz="1600" dirty="0"/>
              <a:t>policy and regulation</a:t>
            </a:r>
          </a:p>
          <a:p>
            <a:pPr marL="536575" lvl="1" indent="-268288" algn="just"/>
            <a:r>
              <a:rPr lang="en-US" sz="1600" dirty="0"/>
              <a:t>integrated planning and management</a:t>
            </a:r>
          </a:p>
          <a:p>
            <a:pPr marL="536575" lvl="1" indent="-268288" algn="just"/>
            <a:r>
              <a:rPr lang="en-US" sz="1600" dirty="0"/>
              <a:t>knowledge sharing</a:t>
            </a:r>
          </a:p>
          <a:p>
            <a:pPr marL="536575" lvl="1" indent="-268288" algn="just"/>
            <a:r>
              <a:rPr lang="en-US" sz="1600" dirty="0"/>
              <a:t>baselines, performance indicators and metrics</a:t>
            </a:r>
          </a:p>
          <a:p>
            <a:pPr marL="536575" lvl="1" indent="-268288" algn="just"/>
            <a:r>
              <a:rPr lang="en-US" sz="1600" dirty="0"/>
              <a:t>open data governance and standards</a:t>
            </a:r>
          </a:p>
          <a:p>
            <a:pPr marL="536575" lvl="1" indent="-268288" algn="just"/>
            <a:r>
              <a:rPr lang="en-US" sz="1600" dirty="0"/>
              <a:t>business models, procurement and funding..</a:t>
            </a:r>
          </a:p>
        </p:txBody>
      </p:sp>
    </p:spTree>
    <p:extLst>
      <p:ext uri="{BB962C8B-B14F-4D97-AF65-F5344CB8AC3E}">
        <p14:creationId xmlns:p14="http://schemas.microsoft.com/office/powerpoint/2010/main" val="3695831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14597</TotalTime>
  <Words>2462</Words>
  <Application>Microsoft Office PowerPoint</Application>
  <PresentationFormat>Widescreen</PresentationFormat>
  <Paragraphs>234</Paragraphs>
  <Slides>21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Verdana</vt:lpstr>
      <vt:lpstr>Wingdings</vt:lpstr>
      <vt:lpstr>Office Theme</vt:lpstr>
      <vt:lpstr> 8th Edition: Smart cities &amp; Intelligent mobility India 2022  Session: A Deep Dive into the Future of Mobility and Smart Cities with 5G</vt:lpstr>
      <vt:lpstr>Overview</vt:lpstr>
      <vt:lpstr>India – Policy </vt:lpstr>
      <vt:lpstr>Smart City Mission</vt:lpstr>
      <vt:lpstr> Government/Industry Initiatives to support “Smart City Mission” </vt:lpstr>
      <vt:lpstr>Other Initiatives</vt:lpstr>
      <vt:lpstr>Other Initiatives</vt:lpstr>
      <vt:lpstr>Europe – Policy </vt:lpstr>
      <vt:lpstr>Smart Cities Marketplace: Europe</vt:lpstr>
      <vt:lpstr>Many other EU initiatives focusing on making Smart Cities</vt:lpstr>
      <vt:lpstr>Smart Mobility &amp; 5G</vt:lpstr>
      <vt:lpstr>Smart Mobility (ITS) for Smart Cities</vt:lpstr>
      <vt:lpstr>PowerPoint Presentation</vt:lpstr>
      <vt:lpstr>Standards</vt:lpstr>
      <vt:lpstr>Role of Standards in Smart Cities</vt:lpstr>
      <vt:lpstr>EU, India &amp; Global Standardization activity </vt:lpstr>
      <vt:lpstr>Smart City Standardization: India</vt:lpstr>
      <vt:lpstr>ITS Standardization: India</vt:lpstr>
      <vt:lpstr>5G: Evolutionary and Revolutionary</vt:lpstr>
      <vt:lpstr>PowerPoint Presentation</vt:lpstr>
      <vt:lpstr>PowerPoint Presentation</vt:lpstr>
    </vt:vector>
  </TitlesOfParts>
  <Company>CENCENELEC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SESEI IV - Expert Report March 2020</dc:title>
  <dc:creator>Dinesh Chand Sharma / EU Project SESEI</dc:creator>
  <cp:lastModifiedBy>Nitin</cp:lastModifiedBy>
  <cp:revision>815</cp:revision>
  <cp:lastPrinted>2019-06-11T08:39:54Z</cp:lastPrinted>
  <dcterms:created xsi:type="dcterms:W3CDTF">2017-05-19T07:13:29Z</dcterms:created>
  <dcterms:modified xsi:type="dcterms:W3CDTF">2022-08-04T11:05:12Z</dcterms:modified>
</cp:coreProperties>
</file>