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3" r:id="rId1"/>
  </p:sldMasterIdLst>
  <p:notesMasterIdLst>
    <p:notesMasterId r:id="rId31"/>
  </p:notesMasterIdLst>
  <p:handoutMasterIdLst>
    <p:handoutMasterId r:id="rId32"/>
  </p:handoutMasterIdLst>
  <p:sldIdLst>
    <p:sldId id="300" r:id="rId2"/>
    <p:sldId id="258" r:id="rId3"/>
    <p:sldId id="303" r:id="rId4"/>
    <p:sldId id="275" r:id="rId5"/>
    <p:sldId id="277" r:id="rId6"/>
    <p:sldId id="278" r:id="rId7"/>
    <p:sldId id="279" r:id="rId8"/>
    <p:sldId id="280" r:id="rId9"/>
    <p:sldId id="297" r:id="rId10"/>
    <p:sldId id="298" r:id="rId11"/>
    <p:sldId id="299" r:id="rId12"/>
    <p:sldId id="276" r:id="rId13"/>
    <p:sldId id="281" r:id="rId14"/>
    <p:sldId id="282" r:id="rId15"/>
    <p:sldId id="283" r:id="rId16"/>
    <p:sldId id="292" r:id="rId17"/>
    <p:sldId id="293" r:id="rId18"/>
    <p:sldId id="304" r:id="rId19"/>
    <p:sldId id="296" r:id="rId20"/>
    <p:sldId id="306" r:id="rId21"/>
    <p:sldId id="305" r:id="rId22"/>
    <p:sldId id="285" r:id="rId23"/>
    <p:sldId id="286" r:id="rId24"/>
    <p:sldId id="287" r:id="rId25"/>
    <p:sldId id="288" r:id="rId26"/>
    <p:sldId id="289" r:id="rId27"/>
    <p:sldId id="307" r:id="rId28"/>
    <p:sldId id="291" r:id="rId29"/>
    <p:sldId id="273" r:id="rId30"/>
  </p:sldIdLst>
  <p:sldSz cx="12192000" cy="6858000"/>
  <p:notesSz cx="6808788" cy="9940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9"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cap="all" spc="120" normalizeH="0" baseline="0">
                <a:solidFill>
                  <a:schemeClr val="tx1">
                    <a:lumMod val="65000"/>
                    <a:lumOff val="35000"/>
                  </a:schemeClr>
                </a:solidFill>
                <a:latin typeface="+mn-lt"/>
                <a:ea typeface="+mn-ea"/>
                <a:cs typeface="+mn-cs"/>
              </a:defRPr>
            </a:pPr>
            <a:r>
              <a:rPr lang="en-IN" dirty="0"/>
              <a:t>No. of Vehicles Produced</a:t>
            </a:r>
          </a:p>
        </c:rich>
      </c:tx>
      <c:overlay val="0"/>
      <c:spPr>
        <a:noFill/>
        <a:ln>
          <a:noFill/>
        </a:ln>
        <a:effectLst/>
      </c:spPr>
      <c:txPr>
        <a:bodyPr rot="0" spcFirstLastPara="1" vertOverflow="ellipsis" vert="horz" wrap="square" anchor="ctr" anchorCtr="1"/>
        <a:lstStyle/>
        <a:p>
          <a:pPr>
            <a:defRPr sz="2128"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PVs</c:v>
                </c:pt>
              </c:strCache>
            </c:strRef>
          </c:tx>
          <c:spPr>
            <a:solidFill>
              <a:schemeClr val="accent1"/>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FY17</c:v>
                </c:pt>
                <c:pt idx="1">
                  <c:v>FY18</c:v>
                </c:pt>
                <c:pt idx="2">
                  <c:v>FY19</c:v>
                </c:pt>
                <c:pt idx="3">
                  <c:v>FY20</c:v>
                </c:pt>
              </c:strCache>
            </c:strRef>
          </c:cat>
          <c:val>
            <c:numRef>
              <c:f>Sheet1!$B$2:$B$5</c:f>
              <c:numCache>
                <c:formatCode>#,##0</c:formatCode>
                <c:ptCount val="4"/>
                <c:pt idx="0">
                  <c:v>3801670</c:v>
                </c:pt>
                <c:pt idx="1">
                  <c:v>4020267</c:v>
                </c:pt>
                <c:pt idx="2">
                  <c:v>4028471</c:v>
                </c:pt>
                <c:pt idx="3">
                  <c:v>3434013</c:v>
                </c:pt>
              </c:numCache>
            </c:numRef>
          </c:val>
          <c:extLst>
            <c:ext xmlns:c16="http://schemas.microsoft.com/office/drawing/2014/chart" uri="{C3380CC4-5D6E-409C-BE32-E72D297353CC}">
              <c16:uniqueId val="{00000000-B7C0-4C9E-976E-FCC8D2F162AF}"/>
            </c:ext>
          </c:extLst>
        </c:ser>
        <c:ser>
          <c:idx val="1"/>
          <c:order val="1"/>
          <c:tx>
            <c:strRef>
              <c:f>Sheet1!$C$1</c:f>
              <c:strCache>
                <c:ptCount val="1"/>
                <c:pt idx="0">
                  <c:v>CVs</c:v>
                </c:pt>
              </c:strCache>
            </c:strRef>
          </c:tx>
          <c:spPr>
            <a:solidFill>
              <a:schemeClr val="accent2"/>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FY17</c:v>
                </c:pt>
                <c:pt idx="1">
                  <c:v>FY18</c:v>
                </c:pt>
                <c:pt idx="2">
                  <c:v>FY19</c:v>
                </c:pt>
                <c:pt idx="3">
                  <c:v>FY20</c:v>
                </c:pt>
              </c:strCache>
            </c:strRef>
          </c:cat>
          <c:val>
            <c:numRef>
              <c:f>Sheet1!$C$2:$C$5</c:f>
              <c:numCache>
                <c:formatCode>#,##0</c:formatCode>
                <c:ptCount val="4"/>
                <c:pt idx="0">
                  <c:v>810253</c:v>
                </c:pt>
                <c:pt idx="1">
                  <c:v>895448</c:v>
                </c:pt>
                <c:pt idx="2">
                  <c:v>1112405</c:v>
                </c:pt>
                <c:pt idx="3">
                  <c:v>752022</c:v>
                </c:pt>
              </c:numCache>
            </c:numRef>
          </c:val>
          <c:extLst>
            <c:ext xmlns:c16="http://schemas.microsoft.com/office/drawing/2014/chart" uri="{C3380CC4-5D6E-409C-BE32-E72D297353CC}">
              <c16:uniqueId val="{00000001-B7C0-4C9E-976E-FCC8D2F162AF}"/>
            </c:ext>
          </c:extLst>
        </c:ser>
        <c:ser>
          <c:idx val="2"/>
          <c:order val="2"/>
          <c:tx>
            <c:strRef>
              <c:f>Sheet1!$D$1</c:f>
              <c:strCache>
                <c:ptCount val="1"/>
                <c:pt idx="0">
                  <c:v>3Ws</c:v>
                </c:pt>
              </c:strCache>
            </c:strRef>
          </c:tx>
          <c:spPr>
            <a:solidFill>
              <a:schemeClr val="accent3"/>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FY17</c:v>
                </c:pt>
                <c:pt idx="1">
                  <c:v>FY18</c:v>
                </c:pt>
                <c:pt idx="2">
                  <c:v>FY19</c:v>
                </c:pt>
                <c:pt idx="3">
                  <c:v>FY20</c:v>
                </c:pt>
              </c:strCache>
            </c:strRef>
          </c:cat>
          <c:val>
            <c:numRef>
              <c:f>Sheet1!$D$2:$D$5</c:f>
              <c:numCache>
                <c:formatCode>#,##0</c:formatCode>
                <c:ptCount val="4"/>
                <c:pt idx="0">
                  <c:v>783721</c:v>
                </c:pt>
                <c:pt idx="1">
                  <c:v>1022181</c:v>
                </c:pt>
                <c:pt idx="2">
                  <c:v>1268833</c:v>
                </c:pt>
                <c:pt idx="3">
                  <c:v>1133858</c:v>
                </c:pt>
              </c:numCache>
            </c:numRef>
          </c:val>
          <c:extLst>
            <c:ext xmlns:c16="http://schemas.microsoft.com/office/drawing/2014/chart" uri="{C3380CC4-5D6E-409C-BE32-E72D297353CC}">
              <c16:uniqueId val="{00000002-B7C0-4C9E-976E-FCC8D2F162AF}"/>
            </c:ext>
          </c:extLst>
        </c:ser>
        <c:ser>
          <c:idx val="3"/>
          <c:order val="3"/>
          <c:tx>
            <c:strRef>
              <c:f>Sheet1!$E$1</c:f>
              <c:strCache>
                <c:ptCount val="1"/>
                <c:pt idx="0">
                  <c:v>2Ws</c:v>
                </c:pt>
              </c:strCache>
            </c:strRef>
          </c:tx>
          <c:spPr>
            <a:solidFill>
              <a:schemeClr val="accent4"/>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FY17</c:v>
                </c:pt>
                <c:pt idx="1">
                  <c:v>FY18</c:v>
                </c:pt>
                <c:pt idx="2">
                  <c:v>FY19</c:v>
                </c:pt>
                <c:pt idx="3">
                  <c:v>FY20</c:v>
                </c:pt>
              </c:strCache>
            </c:strRef>
          </c:cat>
          <c:val>
            <c:numRef>
              <c:f>Sheet1!$E$2:$E$5</c:f>
              <c:numCache>
                <c:formatCode>#,##0</c:formatCode>
                <c:ptCount val="4"/>
                <c:pt idx="0">
                  <c:v>19933739</c:v>
                </c:pt>
                <c:pt idx="1">
                  <c:v>23154838</c:v>
                </c:pt>
                <c:pt idx="2">
                  <c:v>24499777</c:v>
                </c:pt>
                <c:pt idx="3">
                  <c:v>21036294</c:v>
                </c:pt>
              </c:numCache>
            </c:numRef>
          </c:val>
          <c:extLst>
            <c:ext xmlns:c16="http://schemas.microsoft.com/office/drawing/2014/chart" uri="{C3380CC4-5D6E-409C-BE32-E72D297353CC}">
              <c16:uniqueId val="{00000003-B7C0-4C9E-976E-FCC8D2F162AF}"/>
            </c:ext>
          </c:extLst>
        </c:ser>
        <c:dLbls>
          <c:dLblPos val="outEnd"/>
          <c:showLegendKey val="0"/>
          <c:showVal val="1"/>
          <c:showCatName val="0"/>
          <c:showSerName val="0"/>
          <c:showPercent val="0"/>
          <c:showBubbleSize val="0"/>
        </c:dLbls>
        <c:gapWidth val="444"/>
        <c:overlap val="-90"/>
        <c:axId val="1901400240"/>
        <c:axId val="1901401072"/>
      </c:barChart>
      <c:catAx>
        <c:axId val="190140024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64" b="0" i="0" u="none" strike="noStrike" kern="1200" cap="all" spc="120" normalizeH="0" baseline="0">
                <a:solidFill>
                  <a:schemeClr val="tx1">
                    <a:lumMod val="65000"/>
                    <a:lumOff val="35000"/>
                  </a:schemeClr>
                </a:solidFill>
                <a:latin typeface="+mn-lt"/>
                <a:ea typeface="+mn-ea"/>
                <a:cs typeface="+mn-cs"/>
              </a:defRPr>
            </a:pPr>
            <a:endParaRPr lang="en-US"/>
          </a:p>
        </c:txPr>
        <c:crossAx val="1901401072"/>
        <c:crosses val="autoZero"/>
        <c:auto val="1"/>
        <c:lblAlgn val="ctr"/>
        <c:lblOffset val="100"/>
        <c:noMultiLvlLbl val="0"/>
      </c:catAx>
      <c:valAx>
        <c:axId val="1901401072"/>
        <c:scaling>
          <c:orientation val="minMax"/>
        </c:scaling>
        <c:delete val="1"/>
        <c:axPos val="l"/>
        <c:numFmt formatCode="#,##0" sourceLinked="1"/>
        <c:majorTickMark val="none"/>
        <c:minorTickMark val="none"/>
        <c:tickLblPos val="nextTo"/>
        <c:crossAx val="190140024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en-IN"/>
              <a:t>No. of vehicles sold </a:t>
            </a:r>
          </a:p>
        </c:rich>
      </c:tx>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PVs</c:v>
                </c:pt>
              </c:strCache>
            </c:strRef>
          </c:tx>
          <c:spPr>
            <a:solidFill>
              <a:schemeClr val="accent1"/>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FY17</c:v>
                </c:pt>
                <c:pt idx="1">
                  <c:v>FY18</c:v>
                </c:pt>
                <c:pt idx="2">
                  <c:v>FY19</c:v>
                </c:pt>
                <c:pt idx="3">
                  <c:v>FY20</c:v>
                </c:pt>
              </c:strCache>
            </c:strRef>
          </c:cat>
          <c:val>
            <c:numRef>
              <c:f>Sheet1!$B$2:$B$5</c:f>
              <c:numCache>
                <c:formatCode>#,##0</c:formatCode>
                <c:ptCount val="4"/>
                <c:pt idx="0">
                  <c:v>3047582</c:v>
                </c:pt>
                <c:pt idx="1">
                  <c:v>3288581</c:v>
                </c:pt>
                <c:pt idx="2">
                  <c:v>3377389</c:v>
                </c:pt>
                <c:pt idx="3">
                  <c:v>2773575</c:v>
                </c:pt>
              </c:numCache>
            </c:numRef>
          </c:val>
          <c:extLst>
            <c:ext xmlns:c16="http://schemas.microsoft.com/office/drawing/2014/chart" uri="{C3380CC4-5D6E-409C-BE32-E72D297353CC}">
              <c16:uniqueId val="{00000000-274E-4EF5-BCA9-669DDADF2537}"/>
            </c:ext>
          </c:extLst>
        </c:ser>
        <c:ser>
          <c:idx val="1"/>
          <c:order val="1"/>
          <c:tx>
            <c:strRef>
              <c:f>Sheet1!$C$1</c:f>
              <c:strCache>
                <c:ptCount val="1"/>
                <c:pt idx="0">
                  <c:v>CVs</c:v>
                </c:pt>
              </c:strCache>
            </c:strRef>
          </c:tx>
          <c:spPr>
            <a:solidFill>
              <a:schemeClr val="accent2"/>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FY17</c:v>
                </c:pt>
                <c:pt idx="1">
                  <c:v>FY18</c:v>
                </c:pt>
                <c:pt idx="2">
                  <c:v>FY19</c:v>
                </c:pt>
                <c:pt idx="3">
                  <c:v>FY20</c:v>
                </c:pt>
              </c:strCache>
            </c:strRef>
          </c:cat>
          <c:val>
            <c:numRef>
              <c:f>Sheet1!$C$2:$C$5</c:f>
              <c:numCache>
                <c:formatCode>#,##0</c:formatCode>
                <c:ptCount val="4"/>
                <c:pt idx="0">
                  <c:v>714082</c:v>
                </c:pt>
                <c:pt idx="1">
                  <c:v>856916</c:v>
                </c:pt>
                <c:pt idx="2">
                  <c:v>1007311</c:v>
                </c:pt>
                <c:pt idx="3">
                  <c:v>717688</c:v>
                </c:pt>
              </c:numCache>
            </c:numRef>
          </c:val>
          <c:extLst>
            <c:ext xmlns:c16="http://schemas.microsoft.com/office/drawing/2014/chart" uri="{C3380CC4-5D6E-409C-BE32-E72D297353CC}">
              <c16:uniqueId val="{00000001-274E-4EF5-BCA9-669DDADF2537}"/>
            </c:ext>
          </c:extLst>
        </c:ser>
        <c:ser>
          <c:idx val="2"/>
          <c:order val="2"/>
          <c:tx>
            <c:strRef>
              <c:f>Sheet1!$D$1</c:f>
              <c:strCache>
                <c:ptCount val="1"/>
                <c:pt idx="0">
                  <c:v>3Ws</c:v>
                </c:pt>
              </c:strCache>
            </c:strRef>
          </c:tx>
          <c:spPr>
            <a:solidFill>
              <a:schemeClr val="accent3"/>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FY17</c:v>
                </c:pt>
                <c:pt idx="1">
                  <c:v>FY18</c:v>
                </c:pt>
                <c:pt idx="2">
                  <c:v>FY19</c:v>
                </c:pt>
                <c:pt idx="3">
                  <c:v>FY20</c:v>
                </c:pt>
              </c:strCache>
            </c:strRef>
          </c:cat>
          <c:val>
            <c:numRef>
              <c:f>Sheet1!$D$2:$D$5</c:f>
              <c:numCache>
                <c:formatCode>#,##0</c:formatCode>
                <c:ptCount val="4"/>
                <c:pt idx="0">
                  <c:v>511879</c:v>
                </c:pt>
                <c:pt idx="1">
                  <c:v>635698</c:v>
                </c:pt>
                <c:pt idx="2">
                  <c:v>701005</c:v>
                </c:pt>
                <c:pt idx="3">
                  <c:v>636569</c:v>
                </c:pt>
              </c:numCache>
            </c:numRef>
          </c:val>
          <c:extLst>
            <c:ext xmlns:c16="http://schemas.microsoft.com/office/drawing/2014/chart" uri="{C3380CC4-5D6E-409C-BE32-E72D297353CC}">
              <c16:uniqueId val="{00000002-274E-4EF5-BCA9-669DDADF2537}"/>
            </c:ext>
          </c:extLst>
        </c:ser>
        <c:ser>
          <c:idx val="3"/>
          <c:order val="3"/>
          <c:tx>
            <c:strRef>
              <c:f>Sheet1!$E$1</c:f>
              <c:strCache>
                <c:ptCount val="1"/>
                <c:pt idx="0">
                  <c:v>2Ws</c:v>
                </c:pt>
              </c:strCache>
            </c:strRef>
          </c:tx>
          <c:spPr>
            <a:solidFill>
              <a:schemeClr val="accent4"/>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FY17</c:v>
                </c:pt>
                <c:pt idx="1">
                  <c:v>FY18</c:v>
                </c:pt>
                <c:pt idx="2">
                  <c:v>FY19</c:v>
                </c:pt>
                <c:pt idx="3">
                  <c:v>FY20</c:v>
                </c:pt>
              </c:strCache>
            </c:strRef>
          </c:cat>
          <c:val>
            <c:numRef>
              <c:f>Sheet1!$E$2:$E$5</c:f>
              <c:numCache>
                <c:formatCode>#,##0</c:formatCode>
                <c:ptCount val="4"/>
                <c:pt idx="0">
                  <c:v>17589738</c:v>
                </c:pt>
                <c:pt idx="1">
                  <c:v>20200117</c:v>
                </c:pt>
                <c:pt idx="2">
                  <c:v>21179847</c:v>
                </c:pt>
                <c:pt idx="3">
                  <c:v>17417616</c:v>
                </c:pt>
              </c:numCache>
            </c:numRef>
          </c:val>
          <c:extLst>
            <c:ext xmlns:c16="http://schemas.microsoft.com/office/drawing/2014/chart" uri="{C3380CC4-5D6E-409C-BE32-E72D297353CC}">
              <c16:uniqueId val="{00000003-274E-4EF5-BCA9-669DDADF2537}"/>
            </c:ext>
          </c:extLst>
        </c:ser>
        <c:dLbls>
          <c:dLblPos val="outEnd"/>
          <c:showLegendKey val="0"/>
          <c:showVal val="1"/>
          <c:showCatName val="0"/>
          <c:showSerName val="0"/>
          <c:showPercent val="0"/>
          <c:showBubbleSize val="0"/>
        </c:dLbls>
        <c:gapWidth val="444"/>
        <c:overlap val="-90"/>
        <c:axId val="1727530448"/>
        <c:axId val="1727531280"/>
      </c:barChart>
      <c:catAx>
        <c:axId val="172753044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en-US"/>
          </a:p>
        </c:txPr>
        <c:crossAx val="1727531280"/>
        <c:crosses val="autoZero"/>
        <c:auto val="1"/>
        <c:lblAlgn val="ctr"/>
        <c:lblOffset val="100"/>
        <c:noMultiLvlLbl val="0"/>
      </c:catAx>
      <c:valAx>
        <c:axId val="1727531280"/>
        <c:scaling>
          <c:orientation val="minMax"/>
        </c:scaling>
        <c:delete val="1"/>
        <c:axPos val="l"/>
        <c:numFmt formatCode="#,##0" sourceLinked="1"/>
        <c:majorTickMark val="none"/>
        <c:minorTickMark val="none"/>
        <c:tickLblPos val="nextTo"/>
        <c:crossAx val="172753044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en-IN"/>
              <a:t>No. of Vehicles export</a:t>
            </a:r>
          </a:p>
        </c:rich>
      </c:tx>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PVs</c:v>
                </c:pt>
              </c:strCache>
            </c:strRef>
          </c:tx>
          <c:spPr>
            <a:solidFill>
              <a:schemeClr val="accent1"/>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FY17</c:v>
                </c:pt>
                <c:pt idx="1">
                  <c:v>FY18</c:v>
                </c:pt>
                <c:pt idx="2">
                  <c:v>FY19</c:v>
                </c:pt>
                <c:pt idx="3">
                  <c:v>FY20</c:v>
                </c:pt>
              </c:strCache>
            </c:strRef>
          </c:cat>
          <c:val>
            <c:numRef>
              <c:f>Sheet1!$B$2:$B$5</c:f>
              <c:numCache>
                <c:formatCode>#,##0</c:formatCode>
                <c:ptCount val="4"/>
                <c:pt idx="0">
                  <c:v>758727</c:v>
                </c:pt>
                <c:pt idx="1">
                  <c:v>748366</c:v>
                </c:pt>
                <c:pt idx="2">
                  <c:v>676192</c:v>
                </c:pt>
                <c:pt idx="3">
                  <c:v>677311</c:v>
                </c:pt>
              </c:numCache>
            </c:numRef>
          </c:val>
          <c:extLst>
            <c:ext xmlns:c16="http://schemas.microsoft.com/office/drawing/2014/chart" uri="{C3380CC4-5D6E-409C-BE32-E72D297353CC}">
              <c16:uniqueId val="{00000000-C010-4B2A-B1F8-C502105F2728}"/>
            </c:ext>
          </c:extLst>
        </c:ser>
        <c:ser>
          <c:idx val="1"/>
          <c:order val="1"/>
          <c:tx>
            <c:strRef>
              <c:f>Sheet1!$C$1</c:f>
              <c:strCache>
                <c:ptCount val="1"/>
                <c:pt idx="0">
                  <c:v>CVs</c:v>
                </c:pt>
              </c:strCache>
            </c:strRef>
          </c:tx>
          <c:spPr>
            <a:solidFill>
              <a:schemeClr val="accent2"/>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FY17</c:v>
                </c:pt>
                <c:pt idx="1">
                  <c:v>FY18</c:v>
                </c:pt>
                <c:pt idx="2">
                  <c:v>FY19</c:v>
                </c:pt>
                <c:pt idx="3">
                  <c:v>FY20</c:v>
                </c:pt>
              </c:strCache>
            </c:strRef>
          </c:cat>
          <c:val>
            <c:numRef>
              <c:f>Sheet1!$C$2:$C$5</c:f>
              <c:numCache>
                <c:formatCode>#,##0</c:formatCode>
                <c:ptCount val="4"/>
                <c:pt idx="0">
                  <c:v>108271</c:v>
                </c:pt>
                <c:pt idx="1">
                  <c:v>96865</c:v>
                </c:pt>
                <c:pt idx="2">
                  <c:v>99933</c:v>
                </c:pt>
                <c:pt idx="3">
                  <c:v>60713</c:v>
                </c:pt>
              </c:numCache>
            </c:numRef>
          </c:val>
          <c:extLst>
            <c:ext xmlns:c16="http://schemas.microsoft.com/office/drawing/2014/chart" uri="{C3380CC4-5D6E-409C-BE32-E72D297353CC}">
              <c16:uniqueId val="{00000001-C010-4B2A-B1F8-C502105F2728}"/>
            </c:ext>
          </c:extLst>
        </c:ser>
        <c:ser>
          <c:idx val="2"/>
          <c:order val="2"/>
          <c:tx>
            <c:strRef>
              <c:f>Sheet1!$D$1</c:f>
              <c:strCache>
                <c:ptCount val="1"/>
                <c:pt idx="0">
                  <c:v>3Ws</c:v>
                </c:pt>
              </c:strCache>
            </c:strRef>
          </c:tx>
          <c:spPr>
            <a:solidFill>
              <a:schemeClr val="accent3"/>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FY17</c:v>
                </c:pt>
                <c:pt idx="1">
                  <c:v>FY18</c:v>
                </c:pt>
                <c:pt idx="2">
                  <c:v>FY19</c:v>
                </c:pt>
                <c:pt idx="3">
                  <c:v>FY20</c:v>
                </c:pt>
              </c:strCache>
            </c:strRef>
          </c:cat>
          <c:val>
            <c:numRef>
              <c:f>Sheet1!$D$2:$D$5</c:f>
              <c:numCache>
                <c:formatCode>#,##0</c:formatCode>
                <c:ptCount val="4"/>
                <c:pt idx="0">
                  <c:v>271894</c:v>
                </c:pt>
                <c:pt idx="1">
                  <c:v>381002</c:v>
                </c:pt>
                <c:pt idx="2">
                  <c:v>567683</c:v>
                </c:pt>
                <c:pt idx="3">
                  <c:v>502169</c:v>
                </c:pt>
              </c:numCache>
            </c:numRef>
          </c:val>
          <c:extLst>
            <c:ext xmlns:c16="http://schemas.microsoft.com/office/drawing/2014/chart" uri="{C3380CC4-5D6E-409C-BE32-E72D297353CC}">
              <c16:uniqueId val="{00000002-C010-4B2A-B1F8-C502105F2728}"/>
            </c:ext>
          </c:extLst>
        </c:ser>
        <c:ser>
          <c:idx val="3"/>
          <c:order val="3"/>
          <c:tx>
            <c:strRef>
              <c:f>Sheet1!$E$1</c:f>
              <c:strCache>
                <c:ptCount val="1"/>
                <c:pt idx="0">
                  <c:v>2Ws</c:v>
                </c:pt>
              </c:strCache>
            </c:strRef>
          </c:tx>
          <c:spPr>
            <a:solidFill>
              <a:schemeClr val="accent4"/>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FY17</c:v>
                </c:pt>
                <c:pt idx="1">
                  <c:v>FY18</c:v>
                </c:pt>
                <c:pt idx="2">
                  <c:v>FY19</c:v>
                </c:pt>
                <c:pt idx="3">
                  <c:v>FY20</c:v>
                </c:pt>
              </c:strCache>
            </c:strRef>
          </c:cat>
          <c:val>
            <c:numRef>
              <c:f>Sheet1!$E$2:$E$5</c:f>
              <c:numCache>
                <c:formatCode>#,##0</c:formatCode>
                <c:ptCount val="4"/>
                <c:pt idx="0">
                  <c:v>2340277</c:v>
                </c:pt>
                <c:pt idx="1">
                  <c:v>2815003</c:v>
                </c:pt>
                <c:pt idx="2">
                  <c:v>3280841</c:v>
                </c:pt>
                <c:pt idx="3">
                  <c:v>3520376</c:v>
                </c:pt>
              </c:numCache>
            </c:numRef>
          </c:val>
          <c:extLst>
            <c:ext xmlns:c16="http://schemas.microsoft.com/office/drawing/2014/chart" uri="{C3380CC4-5D6E-409C-BE32-E72D297353CC}">
              <c16:uniqueId val="{00000003-C010-4B2A-B1F8-C502105F2728}"/>
            </c:ext>
          </c:extLst>
        </c:ser>
        <c:dLbls>
          <c:dLblPos val="outEnd"/>
          <c:showLegendKey val="0"/>
          <c:showVal val="1"/>
          <c:showCatName val="0"/>
          <c:showSerName val="0"/>
          <c:showPercent val="0"/>
          <c:showBubbleSize val="0"/>
        </c:dLbls>
        <c:gapWidth val="444"/>
        <c:overlap val="-90"/>
        <c:axId val="899029104"/>
        <c:axId val="899029520"/>
      </c:barChart>
      <c:catAx>
        <c:axId val="89902910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en-US"/>
          </a:p>
        </c:txPr>
        <c:crossAx val="899029520"/>
        <c:crosses val="autoZero"/>
        <c:auto val="1"/>
        <c:lblAlgn val="ctr"/>
        <c:lblOffset val="100"/>
        <c:noMultiLvlLbl val="0"/>
      </c:catAx>
      <c:valAx>
        <c:axId val="899029520"/>
        <c:scaling>
          <c:orientation val="minMax"/>
        </c:scaling>
        <c:delete val="1"/>
        <c:axPos val="l"/>
        <c:numFmt formatCode="#,##0" sourceLinked="1"/>
        <c:majorTickMark val="none"/>
        <c:minorTickMark val="none"/>
        <c:tickLblPos val="nextTo"/>
        <c:crossAx val="899029104"/>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accent1"/>
      </a:solid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064"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F7CEEC-E06A-4060-ADC3-065333FDBD95}"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en-US"/>
        </a:p>
      </dgm:t>
    </dgm:pt>
    <dgm:pt modelId="{4500E73E-5814-4C40-9143-0D5E988CF449}">
      <dgm:prSet custT="1"/>
      <dgm:spPr>
        <a:solidFill>
          <a:srgbClr val="002060"/>
        </a:solidFill>
      </dgm:spPr>
      <dgm:t>
        <a:bodyPr/>
        <a:lstStyle/>
        <a:p>
          <a:pPr rtl="0"/>
          <a:r>
            <a:rPr lang="en-US" sz="2400" b="1" dirty="0">
              <a:solidFill>
                <a:schemeClr val="bg1"/>
              </a:solidFill>
            </a:rPr>
            <a:t>Automotive sector</a:t>
          </a:r>
        </a:p>
      </dgm:t>
    </dgm:pt>
    <dgm:pt modelId="{FB7970D4-6A68-4EC2-B2E9-0B988142A7CC}" type="parTrans" cxnId="{219FC782-E6E7-4ED1-9C2C-D4DEAA5B1938}">
      <dgm:prSet/>
      <dgm:spPr/>
      <dgm:t>
        <a:bodyPr/>
        <a:lstStyle/>
        <a:p>
          <a:endParaRPr lang="en-US" sz="1800"/>
        </a:p>
      </dgm:t>
    </dgm:pt>
    <dgm:pt modelId="{732ACCA0-D59E-4A22-9845-7775A78B4CBC}" type="sibTrans" cxnId="{219FC782-E6E7-4ED1-9C2C-D4DEAA5B1938}">
      <dgm:prSet/>
      <dgm:spPr/>
      <dgm:t>
        <a:bodyPr/>
        <a:lstStyle/>
        <a:p>
          <a:endParaRPr lang="en-US" sz="1800"/>
        </a:p>
      </dgm:t>
    </dgm:pt>
    <dgm:pt modelId="{2CAC2864-D0FB-452F-B497-439F275F2BA9}">
      <dgm:prSet custT="1"/>
      <dgm:spPr>
        <a:solidFill>
          <a:srgbClr val="002060"/>
        </a:solidFill>
      </dgm:spPr>
      <dgm:t>
        <a:bodyPr/>
        <a:lstStyle/>
        <a:p>
          <a:pPr rtl="0"/>
          <a:r>
            <a:rPr lang="en-US" sz="1600" dirty="0">
              <a:solidFill>
                <a:schemeClr val="bg1"/>
              </a:solidFill>
            </a:rPr>
            <a:t>Two wheelers</a:t>
          </a:r>
        </a:p>
      </dgm:t>
    </dgm:pt>
    <dgm:pt modelId="{59003A90-9D6E-449D-BD23-B4C778ADB3D8}" type="parTrans" cxnId="{4F3487D4-9589-4CA2-A239-EC9A621DCD70}">
      <dgm:prSet/>
      <dgm:spPr/>
      <dgm:t>
        <a:bodyPr/>
        <a:lstStyle/>
        <a:p>
          <a:endParaRPr lang="en-US" sz="1800"/>
        </a:p>
      </dgm:t>
    </dgm:pt>
    <dgm:pt modelId="{EE9E9972-C9E9-4947-B626-6B972A608C56}" type="sibTrans" cxnId="{4F3487D4-9589-4CA2-A239-EC9A621DCD70}">
      <dgm:prSet/>
      <dgm:spPr/>
      <dgm:t>
        <a:bodyPr/>
        <a:lstStyle/>
        <a:p>
          <a:endParaRPr lang="en-US" sz="1800"/>
        </a:p>
      </dgm:t>
    </dgm:pt>
    <dgm:pt modelId="{736A2FDD-3AC9-42E2-99B3-41F19C9A019D}">
      <dgm:prSet custT="1"/>
      <dgm:spPr>
        <a:solidFill>
          <a:srgbClr val="002060"/>
        </a:solidFill>
      </dgm:spPr>
      <dgm:t>
        <a:bodyPr/>
        <a:lstStyle/>
        <a:p>
          <a:pPr rtl="0"/>
          <a:r>
            <a:rPr lang="en-US" sz="1600" dirty="0">
              <a:solidFill>
                <a:schemeClr val="bg1"/>
              </a:solidFill>
            </a:rPr>
            <a:t>Mopeds and electric scooters</a:t>
          </a:r>
        </a:p>
      </dgm:t>
    </dgm:pt>
    <dgm:pt modelId="{099B2D9D-B2CC-44CD-947C-AB1A3A3A28E1}" type="parTrans" cxnId="{DD17CB5A-09EA-474D-82E6-053CFFA15CDA}">
      <dgm:prSet/>
      <dgm:spPr/>
      <dgm:t>
        <a:bodyPr/>
        <a:lstStyle/>
        <a:p>
          <a:endParaRPr lang="en-US" sz="1800"/>
        </a:p>
      </dgm:t>
    </dgm:pt>
    <dgm:pt modelId="{6C236D2C-BF19-43CA-84B7-66E27C9E7244}" type="sibTrans" cxnId="{DD17CB5A-09EA-474D-82E6-053CFFA15CDA}">
      <dgm:prSet/>
      <dgm:spPr/>
      <dgm:t>
        <a:bodyPr/>
        <a:lstStyle/>
        <a:p>
          <a:endParaRPr lang="en-US" sz="1800"/>
        </a:p>
      </dgm:t>
    </dgm:pt>
    <dgm:pt modelId="{5E9D8AFF-46A4-446F-A1DD-454560D31417}">
      <dgm:prSet custT="1"/>
      <dgm:spPr>
        <a:solidFill>
          <a:srgbClr val="002060"/>
        </a:solidFill>
      </dgm:spPr>
      <dgm:t>
        <a:bodyPr/>
        <a:lstStyle/>
        <a:p>
          <a:pPr rtl="0"/>
          <a:r>
            <a:rPr lang="en-US" sz="1600" dirty="0">
              <a:solidFill>
                <a:schemeClr val="bg1"/>
              </a:solidFill>
            </a:rPr>
            <a:t>Scooters</a:t>
          </a:r>
        </a:p>
      </dgm:t>
    </dgm:pt>
    <dgm:pt modelId="{57E57749-0412-45E6-88FD-A8246B79083C}" type="parTrans" cxnId="{39EE3891-DABE-4963-8D5D-F0673FB1E90A}">
      <dgm:prSet/>
      <dgm:spPr/>
      <dgm:t>
        <a:bodyPr/>
        <a:lstStyle/>
        <a:p>
          <a:endParaRPr lang="en-US" sz="1800"/>
        </a:p>
      </dgm:t>
    </dgm:pt>
    <dgm:pt modelId="{89E1AE8E-B046-47D4-B32D-F2D5058822B5}" type="sibTrans" cxnId="{39EE3891-DABE-4963-8D5D-F0673FB1E90A}">
      <dgm:prSet/>
      <dgm:spPr/>
      <dgm:t>
        <a:bodyPr/>
        <a:lstStyle/>
        <a:p>
          <a:endParaRPr lang="en-US" sz="1800"/>
        </a:p>
      </dgm:t>
    </dgm:pt>
    <dgm:pt modelId="{5E922D7D-2674-4F48-8043-C960AF0DE1D4}">
      <dgm:prSet custT="1"/>
      <dgm:spPr>
        <a:solidFill>
          <a:srgbClr val="002060"/>
        </a:solidFill>
      </dgm:spPr>
      <dgm:t>
        <a:bodyPr/>
        <a:lstStyle/>
        <a:p>
          <a:pPr rtl="0"/>
          <a:r>
            <a:rPr lang="en-US" sz="1600" dirty="0">
              <a:solidFill>
                <a:schemeClr val="bg1"/>
              </a:solidFill>
            </a:rPr>
            <a:t>Motorcycles </a:t>
          </a:r>
        </a:p>
      </dgm:t>
    </dgm:pt>
    <dgm:pt modelId="{70E86F2D-F8DB-488E-AD28-B62A8AD8B343}" type="parTrans" cxnId="{1EC77981-A7E6-4EC4-B31A-1948C5351FAB}">
      <dgm:prSet/>
      <dgm:spPr/>
      <dgm:t>
        <a:bodyPr/>
        <a:lstStyle/>
        <a:p>
          <a:endParaRPr lang="en-US" sz="1800"/>
        </a:p>
      </dgm:t>
    </dgm:pt>
    <dgm:pt modelId="{9B438390-C7B7-40A1-8367-26DB273CE5CE}" type="sibTrans" cxnId="{1EC77981-A7E6-4EC4-B31A-1948C5351FAB}">
      <dgm:prSet/>
      <dgm:spPr/>
      <dgm:t>
        <a:bodyPr/>
        <a:lstStyle/>
        <a:p>
          <a:endParaRPr lang="en-US" sz="1800"/>
        </a:p>
      </dgm:t>
    </dgm:pt>
    <dgm:pt modelId="{31EDED70-A1D5-44DF-B3CE-81A78479E115}">
      <dgm:prSet custT="1"/>
      <dgm:spPr>
        <a:solidFill>
          <a:srgbClr val="002060"/>
        </a:solidFill>
      </dgm:spPr>
      <dgm:t>
        <a:bodyPr/>
        <a:lstStyle/>
        <a:p>
          <a:pPr rtl="0"/>
          <a:r>
            <a:rPr lang="en-US" sz="1600" dirty="0">
              <a:solidFill>
                <a:schemeClr val="bg1"/>
              </a:solidFill>
            </a:rPr>
            <a:t>Passenger vehicles</a:t>
          </a:r>
        </a:p>
      </dgm:t>
    </dgm:pt>
    <dgm:pt modelId="{7A57F0F4-AFBC-450B-866B-6D88240FEE8F}" type="parTrans" cxnId="{ED0DD203-F502-4753-8A75-6875EEB59206}">
      <dgm:prSet/>
      <dgm:spPr/>
      <dgm:t>
        <a:bodyPr/>
        <a:lstStyle/>
        <a:p>
          <a:endParaRPr lang="en-US" sz="1800"/>
        </a:p>
      </dgm:t>
    </dgm:pt>
    <dgm:pt modelId="{DB487C00-8C35-47E9-9B8A-BC48FDB9D103}" type="sibTrans" cxnId="{ED0DD203-F502-4753-8A75-6875EEB59206}">
      <dgm:prSet/>
      <dgm:spPr/>
      <dgm:t>
        <a:bodyPr/>
        <a:lstStyle/>
        <a:p>
          <a:endParaRPr lang="en-US" sz="1800"/>
        </a:p>
      </dgm:t>
    </dgm:pt>
    <dgm:pt modelId="{19E19CAA-4013-4B24-BCF6-F37D1C370CF0}">
      <dgm:prSet custT="1"/>
      <dgm:spPr>
        <a:solidFill>
          <a:srgbClr val="002060"/>
        </a:solidFill>
      </dgm:spPr>
      <dgm:t>
        <a:bodyPr/>
        <a:lstStyle/>
        <a:p>
          <a:pPr rtl="0"/>
          <a:r>
            <a:rPr lang="en-US" sz="1600" dirty="0">
              <a:solidFill>
                <a:schemeClr val="bg1"/>
              </a:solidFill>
            </a:rPr>
            <a:t>Passenger cars</a:t>
          </a:r>
        </a:p>
      </dgm:t>
    </dgm:pt>
    <dgm:pt modelId="{59792B2C-1897-4A32-A13E-E8620A15AEDB}" type="parTrans" cxnId="{8F893DB0-94F1-4DCE-A0CE-85F7D9A46219}">
      <dgm:prSet/>
      <dgm:spPr/>
      <dgm:t>
        <a:bodyPr/>
        <a:lstStyle/>
        <a:p>
          <a:endParaRPr lang="en-US" sz="1800"/>
        </a:p>
      </dgm:t>
    </dgm:pt>
    <dgm:pt modelId="{6DA6B73E-6916-4759-99E7-51A257C689E1}" type="sibTrans" cxnId="{8F893DB0-94F1-4DCE-A0CE-85F7D9A46219}">
      <dgm:prSet/>
      <dgm:spPr/>
      <dgm:t>
        <a:bodyPr/>
        <a:lstStyle/>
        <a:p>
          <a:endParaRPr lang="en-US" sz="1800"/>
        </a:p>
      </dgm:t>
    </dgm:pt>
    <dgm:pt modelId="{0A64FC4A-8B56-45EE-9925-BDB3A5B8451A}">
      <dgm:prSet custT="1"/>
      <dgm:spPr>
        <a:solidFill>
          <a:srgbClr val="002060"/>
        </a:solidFill>
      </dgm:spPr>
      <dgm:t>
        <a:bodyPr/>
        <a:lstStyle/>
        <a:p>
          <a:pPr rtl="0"/>
          <a:r>
            <a:rPr lang="en-US" sz="1600" dirty="0">
              <a:solidFill>
                <a:schemeClr val="bg1"/>
              </a:solidFill>
            </a:rPr>
            <a:t>Utility vehicles</a:t>
          </a:r>
        </a:p>
      </dgm:t>
    </dgm:pt>
    <dgm:pt modelId="{D42C6629-077D-4349-8F98-9295FECA436B}" type="parTrans" cxnId="{23B02211-46FC-4D5B-A1C8-219BD273BEC7}">
      <dgm:prSet/>
      <dgm:spPr/>
      <dgm:t>
        <a:bodyPr/>
        <a:lstStyle/>
        <a:p>
          <a:endParaRPr lang="en-US" sz="1800"/>
        </a:p>
      </dgm:t>
    </dgm:pt>
    <dgm:pt modelId="{AF33FBC4-C5B5-4E1D-B75B-C5575385FE17}" type="sibTrans" cxnId="{23B02211-46FC-4D5B-A1C8-219BD273BEC7}">
      <dgm:prSet/>
      <dgm:spPr/>
      <dgm:t>
        <a:bodyPr/>
        <a:lstStyle/>
        <a:p>
          <a:endParaRPr lang="en-US" sz="1800"/>
        </a:p>
      </dgm:t>
    </dgm:pt>
    <dgm:pt modelId="{8A8FCB93-23A1-42ED-B938-F3529034A62B}">
      <dgm:prSet custT="1"/>
      <dgm:spPr>
        <a:solidFill>
          <a:srgbClr val="002060"/>
        </a:solidFill>
      </dgm:spPr>
      <dgm:t>
        <a:bodyPr/>
        <a:lstStyle/>
        <a:p>
          <a:pPr rtl="0"/>
          <a:r>
            <a:rPr lang="en-US" sz="1600" dirty="0">
              <a:solidFill>
                <a:schemeClr val="bg1"/>
              </a:solidFill>
            </a:rPr>
            <a:t>Multi-purpose vehicles</a:t>
          </a:r>
        </a:p>
      </dgm:t>
    </dgm:pt>
    <dgm:pt modelId="{E2274234-CCF8-483C-9D98-66BC405BFDB3}" type="parTrans" cxnId="{0A364A8D-A133-476A-A2B6-AA403D87EB09}">
      <dgm:prSet/>
      <dgm:spPr/>
      <dgm:t>
        <a:bodyPr/>
        <a:lstStyle/>
        <a:p>
          <a:endParaRPr lang="en-US" sz="1800"/>
        </a:p>
      </dgm:t>
    </dgm:pt>
    <dgm:pt modelId="{6E2B80D5-1B3E-40B3-8C29-FAD7B0876B60}" type="sibTrans" cxnId="{0A364A8D-A133-476A-A2B6-AA403D87EB09}">
      <dgm:prSet/>
      <dgm:spPr/>
      <dgm:t>
        <a:bodyPr/>
        <a:lstStyle/>
        <a:p>
          <a:endParaRPr lang="en-US" sz="1800"/>
        </a:p>
      </dgm:t>
    </dgm:pt>
    <dgm:pt modelId="{7FE5E684-5538-4133-80E4-674EDB3AF43A}">
      <dgm:prSet custT="1"/>
      <dgm:spPr>
        <a:solidFill>
          <a:srgbClr val="002060"/>
        </a:solidFill>
      </dgm:spPr>
      <dgm:t>
        <a:bodyPr/>
        <a:lstStyle/>
        <a:p>
          <a:pPr rtl="0"/>
          <a:r>
            <a:rPr lang="en-US" sz="1600" dirty="0">
              <a:solidFill>
                <a:schemeClr val="bg1"/>
              </a:solidFill>
            </a:rPr>
            <a:t>Commercial vehicles</a:t>
          </a:r>
        </a:p>
      </dgm:t>
    </dgm:pt>
    <dgm:pt modelId="{4664CE21-A951-4552-A054-AB536D12C9B5}" type="parTrans" cxnId="{68A5328F-2E95-4430-A8A6-F43F7E12E37E}">
      <dgm:prSet/>
      <dgm:spPr/>
      <dgm:t>
        <a:bodyPr/>
        <a:lstStyle/>
        <a:p>
          <a:endParaRPr lang="en-US" sz="1800"/>
        </a:p>
      </dgm:t>
    </dgm:pt>
    <dgm:pt modelId="{0CD0D440-6577-435B-8559-56D49E7219B3}" type="sibTrans" cxnId="{68A5328F-2E95-4430-A8A6-F43F7E12E37E}">
      <dgm:prSet/>
      <dgm:spPr/>
      <dgm:t>
        <a:bodyPr/>
        <a:lstStyle/>
        <a:p>
          <a:endParaRPr lang="en-US" sz="1800"/>
        </a:p>
      </dgm:t>
    </dgm:pt>
    <dgm:pt modelId="{1481DA0A-49F7-4E8F-8C37-08C27690F25C}">
      <dgm:prSet custT="1"/>
      <dgm:spPr>
        <a:solidFill>
          <a:srgbClr val="002060"/>
        </a:solidFill>
      </dgm:spPr>
      <dgm:t>
        <a:bodyPr/>
        <a:lstStyle/>
        <a:p>
          <a:pPr rtl="0"/>
          <a:r>
            <a:rPr lang="en-US" sz="1600" dirty="0">
              <a:solidFill>
                <a:schemeClr val="bg1"/>
              </a:solidFill>
            </a:rPr>
            <a:t>Light CVs</a:t>
          </a:r>
        </a:p>
      </dgm:t>
    </dgm:pt>
    <dgm:pt modelId="{09FB45A8-AF08-440E-A08A-032AAFF1617F}" type="parTrans" cxnId="{40DEA6E6-424B-4AED-A167-95DFD7A00F88}">
      <dgm:prSet/>
      <dgm:spPr/>
      <dgm:t>
        <a:bodyPr/>
        <a:lstStyle/>
        <a:p>
          <a:endParaRPr lang="en-US" sz="1800"/>
        </a:p>
      </dgm:t>
    </dgm:pt>
    <dgm:pt modelId="{F827EEBB-F4F9-476D-BA46-CDB675768331}" type="sibTrans" cxnId="{40DEA6E6-424B-4AED-A167-95DFD7A00F88}">
      <dgm:prSet/>
      <dgm:spPr/>
      <dgm:t>
        <a:bodyPr/>
        <a:lstStyle/>
        <a:p>
          <a:endParaRPr lang="en-US" sz="1800"/>
        </a:p>
      </dgm:t>
    </dgm:pt>
    <dgm:pt modelId="{F69BECE7-DF7A-4A5A-BD93-A678805500AB}">
      <dgm:prSet custT="1"/>
      <dgm:spPr>
        <a:solidFill>
          <a:srgbClr val="002060"/>
        </a:solidFill>
      </dgm:spPr>
      <dgm:t>
        <a:bodyPr/>
        <a:lstStyle/>
        <a:p>
          <a:pPr rtl="0"/>
          <a:r>
            <a:rPr lang="en-US" sz="1600" dirty="0">
              <a:solidFill>
                <a:schemeClr val="bg1"/>
              </a:solidFill>
            </a:rPr>
            <a:t>Medium and Heavy CVs</a:t>
          </a:r>
        </a:p>
      </dgm:t>
    </dgm:pt>
    <dgm:pt modelId="{5506DE3C-BD23-4250-961D-3B5B9FFC28E3}" type="parTrans" cxnId="{098920AB-1AE8-4C3C-9139-A7F6FAE12414}">
      <dgm:prSet/>
      <dgm:spPr/>
      <dgm:t>
        <a:bodyPr/>
        <a:lstStyle/>
        <a:p>
          <a:endParaRPr lang="en-US" sz="1800"/>
        </a:p>
      </dgm:t>
    </dgm:pt>
    <dgm:pt modelId="{AF058C09-D11A-4B7F-A67F-C54163D112CB}" type="sibTrans" cxnId="{098920AB-1AE8-4C3C-9139-A7F6FAE12414}">
      <dgm:prSet/>
      <dgm:spPr/>
      <dgm:t>
        <a:bodyPr/>
        <a:lstStyle/>
        <a:p>
          <a:endParaRPr lang="en-US" sz="1800"/>
        </a:p>
      </dgm:t>
    </dgm:pt>
    <dgm:pt modelId="{C4F6B05E-541E-4D19-9416-5D29ED3E75FF}">
      <dgm:prSet custT="1"/>
      <dgm:spPr>
        <a:solidFill>
          <a:srgbClr val="002060"/>
        </a:solidFill>
      </dgm:spPr>
      <dgm:t>
        <a:bodyPr/>
        <a:lstStyle/>
        <a:p>
          <a:pPr rtl="0"/>
          <a:r>
            <a:rPr lang="en-US" sz="1600" dirty="0">
              <a:solidFill>
                <a:schemeClr val="bg1"/>
              </a:solidFill>
            </a:rPr>
            <a:t>Three wheelers</a:t>
          </a:r>
        </a:p>
      </dgm:t>
    </dgm:pt>
    <dgm:pt modelId="{CA110471-149F-4140-ACED-858F6E95DCAB}" type="parTrans" cxnId="{077D5978-5260-4A74-A99F-390CCFEA816C}">
      <dgm:prSet/>
      <dgm:spPr/>
      <dgm:t>
        <a:bodyPr/>
        <a:lstStyle/>
        <a:p>
          <a:endParaRPr lang="en-US" sz="1800"/>
        </a:p>
      </dgm:t>
    </dgm:pt>
    <dgm:pt modelId="{1A33E252-0C95-4F7C-B2D8-CC80BFA101A2}" type="sibTrans" cxnId="{077D5978-5260-4A74-A99F-390CCFEA816C}">
      <dgm:prSet/>
      <dgm:spPr/>
      <dgm:t>
        <a:bodyPr/>
        <a:lstStyle/>
        <a:p>
          <a:endParaRPr lang="en-US" sz="1800"/>
        </a:p>
      </dgm:t>
    </dgm:pt>
    <dgm:pt modelId="{84C282E4-E854-41DB-BC9E-044117496FE6}">
      <dgm:prSet custT="1"/>
      <dgm:spPr>
        <a:solidFill>
          <a:srgbClr val="002060"/>
        </a:solidFill>
      </dgm:spPr>
      <dgm:t>
        <a:bodyPr/>
        <a:lstStyle/>
        <a:p>
          <a:pPr rtl="0"/>
          <a:r>
            <a:rPr lang="en-US" sz="1600" dirty="0">
              <a:solidFill>
                <a:schemeClr val="bg1"/>
              </a:solidFill>
            </a:rPr>
            <a:t>Passenger carriers</a:t>
          </a:r>
        </a:p>
      </dgm:t>
    </dgm:pt>
    <dgm:pt modelId="{535C77B3-1E7F-4535-8B15-5D07AD475D9E}" type="parTrans" cxnId="{DE1E6212-A1E9-4E1E-B1D2-964A46633947}">
      <dgm:prSet/>
      <dgm:spPr/>
      <dgm:t>
        <a:bodyPr/>
        <a:lstStyle/>
        <a:p>
          <a:endParaRPr lang="en-US" sz="1800"/>
        </a:p>
      </dgm:t>
    </dgm:pt>
    <dgm:pt modelId="{85078D58-EEFF-4D0F-ABDD-B1FA5F17B6C0}" type="sibTrans" cxnId="{DE1E6212-A1E9-4E1E-B1D2-964A46633947}">
      <dgm:prSet/>
      <dgm:spPr/>
      <dgm:t>
        <a:bodyPr/>
        <a:lstStyle/>
        <a:p>
          <a:endParaRPr lang="en-US" sz="1800"/>
        </a:p>
      </dgm:t>
    </dgm:pt>
    <dgm:pt modelId="{F0F4BC74-9306-4B11-9F3B-2E649B56FF0B}">
      <dgm:prSet custT="1"/>
      <dgm:spPr>
        <a:solidFill>
          <a:srgbClr val="002060"/>
        </a:solidFill>
      </dgm:spPr>
      <dgm:t>
        <a:bodyPr/>
        <a:lstStyle/>
        <a:p>
          <a:pPr rtl="0"/>
          <a:r>
            <a:rPr lang="en-US" sz="1600" dirty="0">
              <a:solidFill>
                <a:schemeClr val="bg1"/>
              </a:solidFill>
            </a:rPr>
            <a:t>Goods carriers</a:t>
          </a:r>
        </a:p>
      </dgm:t>
    </dgm:pt>
    <dgm:pt modelId="{7D88B8B3-801F-47EA-AEBA-6C6C6C94CA05}" type="parTrans" cxnId="{5DD1A40B-BBE1-42FB-8996-4D74D84BD73F}">
      <dgm:prSet/>
      <dgm:spPr/>
      <dgm:t>
        <a:bodyPr/>
        <a:lstStyle/>
        <a:p>
          <a:endParaRPr lang="en-US" sz="1800"/>
        </a:p>
      </dgm:t>
    </dgm:pt>
    <dgm:pt modelId="{2B624C9B-CDD2-48FD-86D0-4431931D5B40}" type="sibTrans" cxnId="{5DD1A40B-BBE1-42FB-8996-4D74D84BD73F}">
      <dgm:prSet/>
      <dgm:spPr/>
      <dgm:t>
        <a:bodyPr/>
        <a:lstStyle/>
        <a:p>
          <a:endParaRPr lang="en-US" sz="1800"/>
        </a:p>
      </dgm:t>
    </dgm:pt>
    <dgm:pt modelId="{8624DFA2-2A98-4436-98BB-931712F1D90A}" type="pres">
      <dgm:prSet presAssocID="{A7F7CEEC-E06A-4060-ADC3-065333FDBD95}" presName="hierChild1" presStyleCnt="0">
        <dgm:presLayoutVars>
          <dgm:orgChart val="1"/>
          <dgm:chPref val="1"/>
          <dgm:dir/>
          <dgm:animOne val="branch"/>
          <dgm:animLvl val="lvl"/>
          <dgm:resizeHandles/>
        </dgm:presLayoutVars>
      </dgm:prSet>
      <dgm:spPr/>
    </dgm:pt>
    <dgm:pt modelId="{152C1934-C2B7-4B56-B110-B6C29E03CB0D}" type="pres">
      <dgm:prSet presAssocID="{4500E73E-5814-4C40-9143-0D5E988CF449}" presName="hierRoot1" presStyleCnt="0">
        <dgm:presLayoutVars>
          <dgm:hierBranch val="init"/>
        </dgm:presLayoutVars>
      </dgm:prSet>
      <dgm:spPr/>
    </dgm:pt>
    <dgm:pt modelId="{8E566F93-BED5-44F7-81FC-97A1CB433F6A}" type="pres">
      <dgm:prSet presAssocID="{4500E73E-5814-4C40-9143-0D5E988CF449}" presName="rootComposite1" presStyleCnt="0"/>
      <dgm:spPr/>
    </dgm:pt>
    <dgm:pt modelId="{E159326C-766D-4D31-9F12-6B68D38AD046}" type="pres">
      <dgm:prSet presAssocID="{4500E73E-5814-4C40-9143-0D5E988CF449}" presName="rootText1" presStyleLbl="node0" presStyleIdx="0" presStyleCnt="1" custScaleX="236066">
        <dgm:presLayoutVars>
          <dgm:chPref val="3"/>
        </dgm:presLayoutVars>
      </dgm:prSet>
      <dgm:spPr/>
    </dgm:pt>
    <dgm:pt modelId="{DF05A14C-6B34-4D3B-88AC-94A6E15A85F7}" type="pres">
      <dgm:prSet presAssocID="{4500E73E-5814-4C40-9143-0D5E988CF449}" presName="rootConnector1" presStyleLbl="node1" presStyleIdx="0" presStyleCnt="0"/>
      <dgm:spPr/>
    </dgm:pt>
    <dgm:pt modelId="{C21483C4-E7E0-4E6B-95B6-FBFEC751BC73}" type="pres">
      <dgm:prSet presAssocID="{4500E73E-5814-4C40-9143-0D5E988CF449}" presName="hierChild2" presStyleCnt="0"/>
      <dgm:spPr/>
    </dgm:pt>
    <dgm:pt modelId="{672AA7A2-9131-4B85-8D3A-04ECC3F6DED5}" type="pres">
      <dgm:prSet presAssocID="{59003A90-9D6E-449D-BD23-B4C778ADB3D8}" presName="Name37" presStyleLbl="parChTrans1D2" presStyleIdx="0" presStyleCnt="4"/>
      <dgm:spPr/>
    </dgm:pt>
    <dgm:pt modelId="{53C2C891-6117-4339-9EF6-BEC36A54CF6B}" type="pres">
      <dgm:prSet presAssocID="{2CAC2864-D0FB-452F-B497-439F275F2BA9}" presName="hierRoot2" presStyleCnt="0">
        <dgm:presLayoutVars>
          <dgm:hierBranch val="init"/>
        </dgm:presLayoutVars>
      </dgm:prSet>
      <dgm:spPr/>
    </dgm:pt>
    <dgm:pt modelId="{52384AEF-A4D0-4925-B448-67059CF9F577}" type="pres">
      <dgm:prSet presAssocID="{2CAC2864-D0FB-452F-B497-439F275F2BA9}" presName="rootComposite" presStyleCnt="0"/>
      <dgm:spPr/>
    </dgm:pt>
    <dgm:pt modelId="{1EFF27C8-4597-4AFC-9A98-727780FF9757}" type="pres">
      <dgm:prSet presAssocID="{2CAC2864-D0FB-452F-B497-439F275F2BA9}" presName="rootText" presStyleLbl="node2" presStyleIdx="0" presStyleCnt="4">
        <dgm:presLayoutVars>
          <dgm:chPref val="3"/>
        </dgm:presLayoutVars>
      </dgm:prSet>
      <dgm:spPr/>
    </dgm:pt>
    <dgm:pt modelId="{3DCDEA4C-2950-4ED8-BCF9-1D355AC5DCAB}" type="pres">
      <dgm:prSet presAssocID="{2CAC2864-D0FB-452F-B497-439F275F2BA9}" presName="rootConnector" presStyleLbl="node2" presStyleIdx="0" presStyleCnt="4"/>
      <dgm:spPr/>
    </dgm:pt>
    <dgm:pt modelId="{91DACFE3-8A21-40A2-AE95-740C02316353}" type="pres">
      <dgm:prSet presAssocID="{2CAC2864-D0FB-452F-B497-439F275F2BA9}" presName="hierChild4" presStyleCnt="0"/>
      <dgm:spPr/>
    </dgm:pt>
    <dgm:pt modelId="{7155E35F-7EFA-43B6-8BB6-155DAEBC0262}" type="pres">
      <dgm:prSet presAssocID="{099B2D9D-B2CC-44CD-947C-AB1A3A3A28E1}" presName="Name37" presStyleLbl="parChTrans1D3" presStyleIdx="0" presStyleCnt="10"/>
      <dgm:spPr/>
    </dgm:pt>
    <dgm:pt modelId="{568D2C4D-CC22-439D-873C-0E18016BA339}" type="pres">
      <dgm:prSet presAssocID="{736A2FDD-3AC9-42E2-99B3-41F19C9A019D}" presName="hierRoot2" presStyleCnt="0">
        <dgm:presLayoutVars>
          <dgm:hierBranch val="init"/>
        </dgm:presLayoutVars>
      </dgm:prSet>
      <dgm:spPr/>
    </dgm:pt>
    <dgm:pt modelId="{4E7C5C24-5B46-4579-A8C0-BEC2DF9E33AD}" type="pres">
      <dgm:prSet presAssocID="{736A2FDD-3AC9-42E2-99B3-41F19C9A019D}" presName="rootComposite" presStyleCnt="0"/>
      <dgm:spPr/>
    </dgm:pt>
    <dgm:pt modelId="{A44C5711-FAD4-49F7-A8FE-F56435E233F2}" type="pres">
      <dgm:prSet presAssocID="{736A2FDD-3AC9-42E2-99B3-41F19C9A019D}" presName="rootText" presStyleLbl="node3" presStyleIdx="0" presStyleCnt="10">
        <dgm:presLayoutVars>
          <dgm:chPref val="3"/>
        </dgm:presLayoutVars>
      </dgm:prSet>
      <dgm:spPr/>
    </dgm:pt>
    <dgm:pt modelId="{370A98B3-EACD-4B96-B3CD-8D15B5CD33FA}" type="pres">
      <dgm:prSet presAssocID="{736A2FDD-3AC9-42E2-99B3-41F19C9A019D}" presName="rootConnector" presStyleLbl="node3" presStyleIdx="0" presStyleCnt="10"/>
      <dgm:spPr/>
    </dgm:pt>
    <dgm:pt modelId="{FD99ACA0-B184-4BB1-BDED-76598DF7F0AD}" type="pres">
      <dgm:prSet presAssocID="{736A2FDD-3AC9-42E2-99B3-41F19C9A019D}" presName="hierChild4" presStyleCnt="0"/>
      <dgm:spPr/>
    </dgm:pt>
    <dgm:pt modelId="{88F0D399-C1BC-4783-A435-3DFD08D20FDB}" type="pres">
      <dgm:prSet presAssocID="{736A2FDD-3AC9-42E2-99B3-41F19C9A019D}" presName="hierChild5" presStyleCnt="0"/>
      <dgm:spPr/>
    </dgm:pt>
    <dgm:pt modelId="{DF4893A1-B62C-4CDE-BF26-16D1EAA5FF35}" type="pres">
      <dgm:prSet presAssocID="{57E57749-0412-45E6-88FD-A8246B79083C}" presName="Name37" presStyleLbl="parChTrans1D3" presStyleIdx="1" presStyleCnt="10"/>
      <dgm:spPr/>
    </dgm:pt>
    <dgm:pt modelId="{214521AB-71A8-47C4-8B74-FAF228BFB156}" type="pres">
      <dgm:prSet presAssocID="{5E9D8AFF-46A4-446F-A1DD-454560D31417}" presName="hierRoot2" presStyleCnt="0">
        <dgm:presLayoutVars>
          <dgm:hierBranch val="init"/>
        </dgm:presLayoutVars>
      </dgm:prSet>
      <dgm:spPr/>
    </dgm:pt>
    <dgm:pt modelId="{2010507F-B34D-4484-931F-EB925A70CEDB}" type="pres">
      <dgm:prSet presAssocID="{5E9D8AFF-46A4-446F-A1DD-454560D31417}" presName="rootComposite" presStyleCnt="0"/>
      <dgm:spPr/>
    </dgm:pt>
    <dgm:pt modelId="{C4EA171F-D9E2-446E-B76B-B6809C1750DE}" type="pres">
      <dgm:prSet presAssocID="{5E9D8AFF-46A4-446F-A1DD-454560D31417}" presName="rootText" presStyleLbl="node3" presStyleIdx="1" presStyleCnt="10">
        <dgm:presLayoutVars>
          <dgm:chPref val="3"/>
        </dgm:presLayoutVars>
      </dgm:prSet>
      <dgm:spPr/>
    </dgm:pt>
    <dgm:pt modelId="{2F3038BE-1A0C-4F26-98D0-96726F31D1C2}" type="pres">
      <dgm:prSet presAssocID="{5E9D8AFF-46A4-446F-A1DD-454560D31417}" presName="rootConnector" presStyleLbl="node3" presStyleIdx="1" presStyleCnt="10"/>
      <dgm:spPr/>
    </dgm:pt>
    <dgm:pt modelId="{092A7A3B-D253-4B1B-8E26-AA04BE7429E5}" type="pres">
      <dgm:prSet presAssocID="{5E9D8AFF-46A4-446F-A1DD-454560D31417}" presName="hierChild4" presStyleCnt="0"/>
      <dgm:spPr/>
    </dgm:pt>
    <dgm:pt modelId="{A8E87C6E-C0A6-4A99-8331-87177FE71A89}" type="pres">
      <dgm:prSet presAssocID="{5E9D8AFF-46A4-446F-A1DD-454560D31417}" presName="hierChild5" presStyleCnt="0"/>
      <dgm:spPr/>
    </dgm:pt>
    <dgm:pt modelId="{0DD8A0D6-4084-477E-8DB8-D5DBC6199E67}" type="pres">
      <dgm:prSet presAssocID="{70E86F2D-F8DB-488E-AD28-B62A8AD8B343}" presName="Name37" presStyleLbl="parChTrans1D3" presStyleIdx="2" presStyleCnt="10"/>
      <dgm:spPr/>
    </dgm:pt>
    <dgm:pt modelId="{A62D3027-D612-4FB9-88B1-98EE2D5D3BA8}" type="pres">
      <dgm:prSet presAssocID="{5E922D7D-2674-4F48-8043-C960AF0DE1D4}" presName="hierRoot2" presStyleCnt="0">
        <dgm:presLayoutVars>
          <dgm:hierBranch val="init"/>
        </dgm:presLayoutVars>
      </dgm:prSet>
      <dgm:spPr/>
    </dgm:pt>
    <dgm:pt modelId="{68C87559-CCAA-47C3-BA35-443557685219}" type="pres">
      <dgm:prSet presAssocID="{5E922D7D-2674-4F48-8043-C960AF0DE1D4}" presName="rootComposite" presStyleCnt="0"/>
      <dgm:spPr/>
    </dgm:pt>
    <dgm:pt modelId="{0D16BEDD-2B91-4C31-BC05-8C25FB3A4A54}" type="pres">
      <dgm:prSet presAssocID="{5E922D7D-2674-4F48-8043-C960AF0DE1D4}" presName="rootText" presStyleLbl="node3" presStyleIdx="2" presStyleCnt="10">
        <dgm:presLayoutVars>
          <dgm:chPref val="3"/>
        </dgm:presLayoutVars>
      </dgm:prSet>
      <dgm:spPr/>
    </dgm:pt>
    <dgm:pt modelId="{8F1CE48D-C063-45AE-8787-4171EA82E62E}" type="pres">
      <dgm:prSet presAssocID="{5E922D7D-2674-4F48-8043-C960AF0DE1D4}" presName="rootConnector" presStyleLbl="node3" presStyleIdx="2" presStyleCnt="10"/>
      <dgm:spPr/>
    </dgm:pt>
    <dgm:pt modelId="{B42C63DA-41CF-42D2-B68F-2A00A3E6A5CC}" type="pres">
      <dgm:prSet presAssocID="{5E922D7D-2674-4F48-8043-C960AF0DE1D4}" presName="hierChild4" presStyleCnt="0"/>
      <dgm:spPr/>
    </dgm:pt>
    <dgm:pt modelId="{9B3CE31F-329F-49BE-A9FF-97DB394C4933}" type="pres">
      <dgm:prSet presAssocID="{5E922D7D-2674-4F48-8043-C960AF0DE1D4}" presName="hierChild5" presStyleCnt="0"/>
      <dgm:spPr/>
    </dgm:pt>
    <dgm:pt modelId="{34CC5DA5-5D15-4425-82F9-817F8617F1D7}" type="pres">
      <dgm:prSet presAssocID="{2CAC2864-D0FB-452F-B497-439F275F2BA9}" presName="hierChild5" presStyleCnt="0"/>
      <dgm:spPr/>
    </dgm:pt>
    <dgm:pt modelId="{57B10196-FD42-4D93-AA6B-9271F5BC3DEE}" type="pres">
      <dgm:prSet presAssocID="{7A57F0F4-AFBC-450B-866B-6D88240FEE8F}" presName="Name37" presStyleLbl="parChTrans1D2" presStyleIdx="1" presStyleCnt="4"/>
      <dgm:spPr/>
    </dgm:pt>
    <dgm:pt modelId="{E44C3E33-9BD3-4A26-B4B0-7C1491D436A2}" type="pres">
      <dgm:prSet presAssocID="{31EDED70-A1D5-44DF-B3CE-81A78479E115}" presName="hierRoot2" presStyleCnt="0">
        <dgm:presLayoutVars>
          <dgm:hierBranch val="init"/>
        </dgm:presLayoutVars>
      </dgm:prSet>
      <dgm:spPr/>
    </dgm:pt>
    <dgm:pt modelId="{F2A5627D-797E-4134-9759-62F0108E6976}" type="pres">
      <dgm:prSet presAssocID="{31EDED70-A1D5-44DF-B3CE-81A78479E115}" presName="rootComposite" presStyleCnt="0"/>
      <dgm:spPr/>
    </dgm:pt>
    <dgm:pt modelId="{D230F3DE-9D4E-43BB-B1E0-139B43FA64DD}" type="pres">
      <dgm:prSet presAssocID="{31EDED70-A1D5-44DF-B3CE-81A78479E115}" presName="rootText" presStyleLbl="node2" presStyleIdx="1" presStyleCnt="4">
        <dgm:presLayoutVars>
          <dgm:chPref val="3"/>
        </dgm:presLayoutVars>
      </dgm:prSet>
      <dgm:spPr/>
    </dgm:pt>
    <dgm:pt modelId="{1A416204-33F8-4313-B899-87CC2608FC65}" type="pres">
      <dgm:prSet presAssocID="{31EDED70-A1D5-44DF-B3CE-81A78479E115}" presName="rootConnector" presStyleLbl="node2" presStyleIdx="1" presStyleCnt="4"/>
      <dgm:spPr/>
    </dgm:pt>
    <dgm:pt modelId="{0DE76893-9E13-4596-8C5E-5385B5F7028A}" type="pres">
      <dgm:prSet presAssocID="{31EDED70-A1D5-44DF-B3CE-81A78479E115}" presName="hierChild4" presStyleCnt="0"/>
      <dgm:spPr/>
    </dgm:pt>
    <dgm:pt modelId="{D435CBED-3C87-423A-A650-7599F98B9BB6}" type="pres">
      <dgm:prSet presAssocID="{59792B2C-1897-4A32-A13E-E8620A15AEDB}" presName="Name37" presStyleLbl="parChTrans1D3" presStyleIdx="3" presStyleCnt="10"/>
      <dgm:spPr/>
    </dgm:pt>
    <dgm:pt modelId="{8158786F-B82C-48DD-835A-A2C7A6A6FFC9}" type="pres">
      <dgm:prSet presAssocID="{19E19CAA-4013-4B24-BCF6-F37D1C370CF0}" presName="hierRoot2" presStyleCnt="0">
        <dgm:presLayoutVars>
          <dgm:hierBranch val="init"/>
        </dgm:presLayoutVars>
      </dgm:prSet>
      <dgm:spPr/>
    </dgm:pt>
    <dgm:pt modelId="{D2ECF3A4-1428-43BC-BCB0-D069E6FD3256}" type="pres">
      <dgm:prSet presAssocID="{19E19CAA-4013-4B24-BCF6-F37D1C370CF0}" presName="rootComposite" presStyleCnt="0"/>
      <dgm:spPr/>
    </dgm:pt>
    <dgm:pt modelId="{AA11E62B-86F1-44DF-BC2F-28A678464B47}" type="pres">
      <dgm:prSet presAssocID="{19E19CAA-4013-4B24-BCF6-F37D1C370CF0}" presName="rootText" presStyleLbl="node3" presStyleIdx="3" presStyleCnt="10">
        <dgm:presLayoutVars>
          <dgm:chPref val="3"/>
        </dgm:presLayoutVars>
      </dgm:prSet>
      <dgm:spPr/>
    </dgm:pt>
    <dgm:pt modelId="{E0CBA976-8DA1-4A07-9238-BA124D9C129C}" type="pres">
      <dgm:prSet presAssocID="{19E19CAA-4013-4B24-BCF6-F37D1C370CF0}" presName="rootConnector" presStyleLbl="node3" presStyleIdx="3" presStyleCnt="10"/>
      <dgm:spPr/>
    </dgm:pt>
    <dgm:pt modelId="{FD5A40BD-A57B-4804-9558-C1C40C1805B5}" type="pres">
      <dgm:prSet presAssocID="{19E19CAA-4013-4B24-BCF6-F37D1C370CF0}" presName="hierChild4" presStyleCnt="0"/>
      <dgm:spPr/>
    </dgm:pt>
    <dgm:pt modelId="{A5B1A543-D45D-497C-8EEA-4DE4FC2CF4EA}" type="pres">
      <dgm:prSet presAssocID="{19E19CAA-4013-4B24-BCF6-F37D1C370CF0}" presName="hierChild5" presStyleCnt="0"/>
      <dgm:spPr/>
    </dgm:pt>
    <dgm:pt modelId="{869061EC-84EF-4FE1-A4CB-55FBCA4F87C5}" type="pres">
      <dgm:prSet presAssocID="{D42C6629-077D-4349-8F98-9295FECA436B}" presName="Name37" presStyleLbl="parChTrans1D3" presStyleIdx="4" presStyleCnt="10"/>
      <dgm:spPr/>
    </dgm:pt>
    <dgm:pt modelId="{B99C8838-ABAB-4D32-8494-F3C26BC3BD40}" type="pres">
      <dgm:prSet presAssocID="{0A64FC4A-8B56-45EE-9925-BDB3A5B8451A}" presName="hierRoot2" presStyleCnt="0">
        <dgm:presLayoutVars>
          <dgm:hierBranch val="init"/>
        </dgm:presLayoutVars>
      </dgm:prSet>
      <dgm:spPr/>
    </dgm:pt>
    <dgm:pt modelId="{883884EA-AF7D-4C28-93F3-347E526C6712}" type="pres">
      <dgm:prSet presAssocID="{0A64FC4A-8B56-45EE-9925-BDB3A5B8451A}" presName="rootComposite" presStyleCnt="0"/>
      <dgm:spPr/>
    </dgm:pt>
    <dgm:pt modelId="{0456CD12-FFF8-4E4F-B2CD-55505E5BD719}" type="pres">
      <dgm:prSet presAssocID="{0A64FC4A-8B56-45EE-9925-BDB3A5B8451A}" presName="rootText" presStyleLbl="node3" presStyleIdx="4" presStyleCnt="10">
        <dgm:presLayoutVars>
          <dgm:chPref val="3"/>
        </dgm:presLayoutVars>
      </dgm:prSet>
      <dgm:spPr/>
    </dgm:pt>
    <dgm:pt modelId="{C0428596-4D73-4A27-AFD9-6BF3AC60EFB6}" type="pres">
      <dgm:prSet presAssocID="{0A64FC4A-8B56-45EE-9925-BDB3A5B8451A}" presName="rootConnector" presStyleLbl="node3" presStyleIdx="4" presStyleCnt="10"/>
      <dgm:spPr/>
    </dgm:pt>
    <dgm:pt modelId="{962560A8-ED11-4D47-8B77-ECF09D92C59D}" type="pres">
      <dgm:prSet presAssocID="{0A64FC4A-8B56-45EE-9925-BDB3A5B8451A}" presName="hierChild4" presStyleCnt="0"/>
      <dgm:spPr/>
    </dgm:pt>
    <dgm:pt modelId="{C6EE7B41-FE54-4C0E-A3BC-DDB252451E92}" type="pres">
      <dgm:prSet presAssocID="{0A64FC4A-8B56-45EE-9925-BDB3A5B8451A}" presName="hierChild5" presStyleCnt="0"/>
      <dgm:spPr/>
    </dgm:pt>
    <dgm:pt modelId="{B486C4C9-29BB-4AEF-A3E8-AF622CB20A6B}" type="pres">
      <dgm:prSet presAssocID="{E2274234-CCF8-483C-9D98-66BC405BFDB3}" presName="Name37" presStyleLbl="parChTrans1D3" presStyleIdx="5" presStyleCnt="10"/>
      <dgm:spPr/>
    </dgm:pt>
    <dgm:pt modelId="{81561D10-D4E1-4C84-8D6C-9E03F8962416}" type="pres">
      <dgm:prSet presAssocID="{8A8FCB93-23A1-42ED-B938-F3529034A62B}" presName="hierRoot2" presStyleCnt="0">
        <dgm:presLayoutVars>
          <dgm:hierBranch val="init"/>
        </dgm:presLayoutVars>
      </dgm:prSet>
      <dgm:spPr/>
    </dgm:pt>
    <dgm:pt modelId="{4DB70B02-EA75-4F01-8E15-D4E0B1156750}" type="pres">
      <dgm:prSet presAssocID="{8A8FCB93-23A1-42ED-B938-F3529034A62B}" presName="rootComposite" presStyleCnt="0"/>
      <dgm:spPr/>
    </dgm:pt>
    <dgm:pt modelId="{C42A6057-C399-4F4C-A3DE-FD04B31C1825}" type="pres">
      <dgm:prSet presAssocID="{8A8FCB93-23A1-42ED-B938-F3529034A62B}" presName="rootText" presStyleLbl="node3" presStyleIdx="5" presStyleCnt="10">
        <dgm:presLayoutVars>
          <dgm:chPref val="3"/>
        </dgm:presLayoutVars>
      </dgm:prSet>
      <dgm:spPr/>
    </dgm:pt>
    <dgm:pt modelId="{138D4BE6-755F-487B-A2F3-AF6D52E06982}" type="pres">
      <dgm:prSet presAssocID="{8A8FCB93-23A1-42ED-B938-F3529034A62B}" presName="rootConnector" presStyleLbl="node3" presStyleIdx="5" presStyleCnt="10"/>
      <dgm:spPr/>
    </dgm:pt>
    <dgm:pt modelId="{A040A7EE-0838-45F5-97CF-6E821356D34B}" type="pres">
      <dgm:prSet presAssocID="{8A8FCB93-23A1-42ED-B938-F3529034A62B}" presName="hierChild4" presStyleCnt="0"/>
      <dgm:spPr/>
    </dgm:pt>
    <dgm:pt modelId="{36BDC491-EB36-4A5E-BBB1-CBCC0B540EFD}" type="pres">
      <dgm:prSet presAssocID="{8A8FCB93-23A1-42ED-B938-F3529034A62B}" presName="hierChild5" presStyleCnt="0"/>
      <dgm:spPr/>
    </dgm:pt>
    <dgm:pt modelId="{EF9EAEC1-0EAE-4A3C-BB17-7A2E92EBCB0C}" type="pres">
      <dgm:prSet presAssocID="{31EDED70-A1D5-44DF-B3CE-81A78479E115}" presName="hierChild5" presStyleCnt="0"/>
      <dgm:spPr/>
    </dgm:pt>
    <dgm:pt modelId="{75D64084-CB85-40EF-8669-DA95F668086A}" type="pres">
      <dgm:prSet presAssocID="{4664CE21-A951-4552-A054-AB536D12C9B5}" presName="Name37" presStyleLbl="parChTrans1D2" presStyleIdx="2" presStyleCnt="4"/>
      <dgm:spPr/>
    </dgm:pt>
    <dgm:pt modelId="{D94B4F57-A379-4DA6-A58C-74BA9215F468}" type="pres">
      <dgm:prSet presAssocID="{7FE5E684-5538-4133-80E4-674EDB3AF43A}" presName="hierRoot2" presStyleCnt="0">
        <dgm:presLayoutVars>
          <dgm:hierBranch val="init"/>
        </dgm:presLayoutVars>
      </dgm:prSet>
      <dgm:spPr/>
    </dgm:pt>
    <dgm:pt modelId="{064711E8-7E4A-45DB-82D0-49D91B07739D}" type="pres">
      <dgm:prSet presAssocID="{7FE5E684-5538-4133-80E4-674EDB3AF43A}" presName="rootComposite" presStyleCnt="0"/>
      <dgm:spPr/>
    </dgm:pt>
    <dgm:pt modelId="{D892DEA6-A553-4741-BD47-798992BD99C8}" type="pres">
      <dgm:prSet presAssocID="{7FE5E684-5538-4133-80E4-674EDB3AF43A}" presName="rootText" presStyleLbl="node2" presStyleIdx="2" presStyleCnt="4">
        <dgm:presLayoutVars>
          <dgm:chPref val="3"/>
        </dgm:presLayoutVars>
      </dgm:prSet>
      <dgm:spPr/>
    </dgm:pt>
    <dgm:pt modelId="{AC166420-5497-4D5A-88F4-29EA90B25D5B}" type="pres">
      <dgm:prSet presAssocID="{7FE5E684-5538-4133-80E4-674EDB3AF43A}" presName="rootConnector" presStyleLbl="node2" presStyleIdx="2" presStyleCnt="4"/>
      <dgm:spPr/>
    </dgm:pt>
    <dgm:pt modelId="{4443B173-2465-48C1-8B32-BE0C820D03D6}" type="pres">
      <dgm:prSet presAssocID="{7FE5E684-5538-4133-80E4-674EDB3AF43A}" presName="hierChild4" presStyleCnt="0"/>
      <dgm:spPr/>
    </dgm:pt>
    <dgm:pt modelId="{B29A11BC-7AA7-4A03-AAB6-D855AF07AFB3}" type="pres">
      <dgm:prSet presAssocID="{09FB45A8-AF08-440E-A08A-032AAFF1617F}" presName="Name37" presStyleLbl="parChTrans1D3" presStyleIdx="6" presStyleCnt="10"/>
      <dgm:spPr/>
    </dgm:pt>
    <dgm:pt modelId="{53D447AC-4D4E-404C-AAE2-B41AF2054419}" type="pres">
      <dgm:prSet presAssocID="{1481DA0A-49F7-4E8F-8C37-08C27690F25C}" presName="hierRoot2" presStyleCnt="0">
        <dgm:presLayoutVars>
          <dgm:hierBranch val="init"/>
        </dgm:presLayoutVars>
      </dgm:prSet>
      <dgm:spPr/>
    </dgm:pt>
    <dgm:pt modelId="{39222FAB-8B7A-409B-8EAB-22F3900A8C37}" type="pres">
      <dgm:prSet presAssocID="{1481DA0A-49F7-4E8F-8C37-08C27690F25C}" presName="rootComposite" presStyleCnt="0"/>
      <dgm:spPr/>
    </dgm:pt>
    <dgm:pt modelId="{788EE618-E9C9-40CF-88CA-B1169B0C9CC3}" type="pres">
      <dgm:prSet presAssocID="{1481DA0A-49F7-4E8F-8C37-08C27690F25C}" presName="rootText" presStyleLbl="node3" presStyleIdx="6" presStyleCnt="10">
        <dgm:presLayoutVars>
          <dgm:chPref val="3"/>
        </dgm:presLayoutVars>
      </dgm:prSet>
      <dgm:spPr/>
    </dgm:pt>
    <dgm:pt modelId="{763C3F88-247D-4653-A234-1DA01863220F}" type="pres">
      <dgm:prSet presAssocID="{1481DA0A-49F7-4E8F-8C37-08C27690F25C}" presName="rootConnector" presStyleLbl="node3" presStyleIdx="6" presStyleCnt="10"/>
      <dgm:spPr/>
    </dgm:pt>
    <dgm:pt modelId="{EF838EB4-7673-4F81-9F82-C7009107374F}" type="pres">
      <dgm:prSet presAssocID="{1481DA0A-49F7-4E8F-8C37-08C27690F25C}" presName="hierChild4" presStyleCnt="0"/>
      <dgm:spPr/>
    </dgm:pt>
    <dgm:pt modelId="{2C688597-8F9E-4298-B097-15DADAC59EBD}" type="pres">
      <dgm:prSet presAssocID="{1481DA0A-49F7-4E8F-8C37-08C27690F25C}" presName="hierChild5" presStyleCnt="0"/>
      <dgm:spPr/>
    </dgm:pt>
    <dgm:pt modelId="{551AEED5-FC05-4EED-B9AE-352967112E5B}" type="pres">
      <dgm:prSet presAssocID="{5506DE3C-BD23-4250-961D-3B5B9FFC28E3}" presName="Name37" presStyleLbl="parChTrans1D3" presStyleIdx="7" presStyleCnt="10"/>
      <dgm:spPr/>
    </dgm:pt>
    <dgm:pt modelId="{5B4838C0-FDC1-4B86-A970-072A8D9AAAC4}" type="pres">
      <dgm:prSet presAssocID="{F69BECE7-DF7A-4A5A-BD93-A678805500AB}" presName="hierRoot2" presStyleCnt="0">
        <dgm:presLayoutVars>
          <dgm:hierBranch val="init"/>
        </dgm:presLayoutVars>
      </dgm:prSet>
      <dgm:spPr/>
    </dgm:pt>
    <dgm:pt modelId="{B6F29775-838E-4E71-B7A3-34CF56AD0C38}" type="pres">
      <dgm:prSet presAssocID="{F69BECE7-DF7A-4A5A-BD93-A678805500AB}" presName="rootComposite" presStyleCnt="0"/>
      <dgm:spPr/>
    </dgm:pt>
    <dgm:pt modelId="{A766325A-EBAD-4249-8CFE-84F368C863E4}" type="pres">
      <dgm:prSet presAssocID="{F69BECE7-DF7A-4A5A-BD93-A678805500AB}" presName="rootText" presStyleLbl="node3" presStyleIdx="7" presStyleCnt="10">
        <dgm:presLayoutVars>
          <dgm:chPref val="3"/>
        </dgm:presLayoutVars>
      </dgm:prSet>
      <dgm:spPr/>
    </dgm:pt>
    <dgm:pt modelId="{B5F5A219-0DCF-4260-9B38-4B18F33971C4}" type="pres">
      <dgm:prSet presAssocID="{F69BECE7-DF7A-4A5A-BD93-A678805500AB}" presName="rootConnector" presStyleLbl="node3" presStyleIdx="7" presStyleCnt="10"/>
      <dgm:spPr/>
    </dgm:pt>
    <dgm:pt modelId="{4CF41B54-2B69-4FC4-8BBB-636DE740B066}" type="pres">
      <dgm:prSet presAssocID="{F69BECE7-DF7A-4A5A-BD93-A678805500AB}" presName="hierChild4" presStyleCnt="0"/>
      <dgm:spPr/>
    </dgm:pt>
    <dgm:pt modelId="{12E9849B-1D49-47FB-8712-5C89CEEEB8D6}" type="pres">
      <dgm:prSet presAssocID="{F69BECE7-DF7A-4A5A-BD93-A678805500AB}" presName="hierChild5" presStyleCnt="0"/>
      <dgm:spPr/>
    </dgm:pt>
    <dgm:pt modelId="{E5A2387C-07F5-4E9B-A907-CFD84350C8D9}" type="pres">
      <dgm:prSet presAssocID="{7FE5E684-5538-4133-80E4-674EDB3AF43A}" presName="hierChild5" presStyleCnt="0"/>
      <dgm:spPr/>
    </dgm:pt>
    <dgm:pt modelId="{B3454624-D49D-444E-AAB5-A93A17E539ED}" type="pres">
      <dgm:prSet presAssocID="{CA110471-149F-4140-ACED-858F6E95DCAB}" presName="Name37" presStyleLbl="parChTrans1D2" presStyleIdx="3" presStyleCnt="4"/>
      <dgm:spPr/>
    </dgm:pt>
    <dgm:pt modelId="{D53D1FEB-019F-4D8D-897C-9DA48235FE78}" type="pres">
      <dgm:prSet presAssocID="{C4F6B05E-541E-4D19-9416-5D29ED3E75FF}" presName="hierRoot2" presStyleCnt="0">
        <dgm:presLayoutVars>
          <dgm:hierBranch val="init"/>
        </dgm:presLayoutVars>
      </dgm:prSet>
      <dgm:spPr/>
    </dgm:pt>
    <dgm:pt modelId="{3F354BE6-2757-41FD-A3FA-298CB5075E3A}" type="pres">
      <dgm:prSet presAssocID="{C4F6B05E-541E-4D19-9416-5D29ED3E75FF}" presName="rootComposite" presStyleCnt="0"/>
      <dgm:spPr/>
    </dgm:pt>
    <dgm:pt modelId="{983AC405-C67D-4198-AEF1-2A72406A0832}" type="pres">
      <dgm:prSet presAssocID="{C4F6B05E-541E-4D19-9416-5D29ED3E75FF}" presName="rootText" presStyleLbl="node2" presStyleIdx="3" presStyleCnt="4">
        <dgm:presLayoutVars>
          <dgm:chPref val="3"/>
        </dgm:presLayoutVars>
      </dgm:prSet>
      <dgm:spPr/>
    </dgm:pt>
    <dgm:pt modelId="{FED303CE-75B4-4D4A-8D59-A6F757F4BC6C}" type="pres">
      <dgm:prSet presAssocID="{C4F6B05E-541E-4D19-9416-5D29ED3E75FF}" presName="rootConnector" presStyleLbl="node2" presStyleIdx="3" presStyleCnt="4"/>
      <dgm:spPr/>
    </dgm:pt>
    <dgm:pt modelId="{9F3BA0A8-5AA5-4A49-AC87-9FEAD9F3B065}" type="pres">
      <dgm:prSet presAssocID="{C4F6B05E-541E-4D19-9416-5D29ED3E75FF}" presName="hierChild4" presStyleCnt="0"/>
      <dgm:spPr/>
    </dgm:pt>
    <dgm:pt modelId="{F4972142-28D4-4FFB-BEE4-68A1704C1384}" type="pres">
      <dgm:prSet presAssocID="{535C77B3-1E7F-4535-8B15-5D07AD475D9E}" presName="Name37" presStyleLbl="parChTrans1D3" presStyleIdx="8" presStyleCnt="10"/>
      <dgm:spPr/>
    </dgm:pt>
    <dgm:pt modelId="{3C3CA709-0EEA-4E7D-B40B-25E9B4BF1ECB}" type="pres">
      <dgm:prSet presAssocID="{84C282E4-E854-41DB-BC9E-044117496FE6}" presName="hierRoot2" presStyleCnt="0">
        <dgm:presLayoutVars>
          <dgm:hierBranch val="init"/>
        </dgm:presLayoutVars>
      </dgm:prSet>
      <dgm:spPr/>
    </dgm:pt>
    <dgm:pt modelId="{54C8756D-D234-4FBC-9B62-E2F26CF2B5D8}" type="pres">
      <dgm:prSet presAssocID="{84C282E4-E854-41DB-BC9E-044117496FE6}" presName="rootComposite" presStyleCnt="0"/>
      <dgm:spPr/>
    </dgm:pt>
    <dgm:pt modelId="{801C235E-552C-4842-A1E9-9610C948DBAE}" type="pres">
      <dgm:prSet presAssocID="{84C282E4-E854-41DB-BC9E-044117496FE6}" presName="rootText" presStyleLbl="node3" presStyleIdx="8" presStyleCnt="10">
        <dgm:presLayoutVars>
          <dgm:chPref val="3"/>
        </dgm:presLayoutVars>
      </dgm:prSet>
      <dgm:spPr/>
    </dgm:pt>
    <dgm:pt modelId="{26C85F8F-E6A8-4505-90BC-E059262D8E2C}" type="pres">
      <dgm:prSet presAssocID="{84C282E4-E854-41DB-BC9E-044117496FE6}" presName="rootConnector" presStyleLbl="node3" presStyleIdx="8" presStyleCnt="10"/>
      <dgm:spPr/>
    </dgm:pt>
    <dgm:pt modelId="{D06FA8BD-70B4-405E-83F8-7DF4C6DDFAB8}" type="pres">
      <dgm:prSet presAssocID="{84C282E4-E854-41DB-BC9E-044117496FE6}" presName="hierChild4" presStyleCnt="0"/>
      <dgm:spPr/>
    </dgm:pt>
    <dgm:pt modelId="{887FADB1-9B8E-4A8D-B1C0-AF201A18EA5C}" type="pres">
      <dgm:prSet presAssocID="{84C282E4-E854-41DB-BC9E-044117496FE6}" presName="hierChild5" presStyleCnt="0"/>
      <dgm:spPr/>
    </dgm:pt>
    <dgm:pt modelId="{4A35967F-D9A7-4A1A-81A9-820C7E9F67A3}" type="pres">
      <dgm:prSet presAssocID="{7D88B8B3-801F-47EA-AEBA-6C6C6C94CA05}" presName="Name37" presStyleLbl="parChTrans1D3" presStyleIdx="9" presStyleCnt="10"/>
      <dgm:spPr/>
    </dgm:pt>
    <dgm:pt modelId="{FDF90A5F-8536-431E-B88E-5FF8AF7F84D9}" type="pres">
      <dgm:prSet presAssocID="{F0F4BC74-9306-4B11-9F3B-2E649B56FF0B}" presName="hierRoot2" presStyleCnt="0">
        <dgm:presLayoutVars>
          <dgm:hierBranch val="init"/>
        </dgm:presLayoutVars>
      </dgm:prSet>
      <dgm:spPr/>
    </dgm:pt>
    <dgm:pt modelId="{8FF891C3-E693-44EE-819D-18EE98FBFC83}" type="pres">
      <dgm:prSet presAssocID="{F0F4BC74-9306-4B11-9F3B-2E649B56FF0B}" presName="rootComposite" presStyleCnt="0"/>
      <dgm:spPr/>
    </dgm:pt>
    <dgm:pt modelId="{0466F1EA-5CFB-40F1-8752-328285226388}" type="pres">
      <dgm:prSet presAssocID="{F0F4BC74-9306-4B11-9F3B-2E649B56FF0B}" presName="rootText" presStyleLbl="node3" presStyleIdx="9" presStyleCnt="10">
        <dgm:presLayoutVars>
          <dgm:chPref val="3"/>
        </dgm:presLayoutVars>
      </dgm:prSet>
      <dgm:spPr/>
    </dgm:pt>
    <dgm:pt modelId="{3A1B9BDE-8C64-455C-BC68-AB11197B19F5}" type="pres">
      <dgm:prSet presAssocID="{F0F4BC74-9306-4B11-9F3B-2E649B56FF0B}" presName="rootConnector" presStyleLbl="node3" presStyleIdx="9" presStyleCnt="10"/>
      <dgm:spPr/>
    </dgm:pt>
    <dgm:pt modelId="{5620DD8F-BE58-4B46-B666-F0E77FB7E31C}" type="pres">
      <dgm:prSet presAssocID="{F0F4BC74-9306-4B11-9F3B-2E649B56FF0B}" presName="hierChild4" presStyleCnt="0"/>
      <dgm:spPr/>
    </dgm:pt>
    <dgm:pt modelId="{3D483491-FC14-4B5B-9CA9-3763A31E8A5C}" type="pres">
      <dgm:prSet presAssocID="{F0F4BC74-9306-4B11-9F3B-2E649B56FF0B}" presName="hierChild5" presStyleCnt="0"/>
      <dgm:spPr/>
    </dgm:pt>
    <dgm:pt modelId="{F81542D7-79C6-40FB-B5DB-BA550D02EEBD}" type="pres">
      <dgm:prSet presAssocID="{C4F6B05E-541E-4D19-9416-5D29ED3E75FF}" presName="hierChild5" presStyleCnt="0"/>
      <dgm:spPr/>
    </dgm:pt>
    <dgm:pt modelId="{18376C7A-D493-4B38-AE05-951A697A69C9}" type="pres">
      <dgm:prSet presAssocID="{4500E73E-5814-4C40-9143-0D5E988CF449}" presName="hierChild3" presStyleCnt="0"/>
      <dgm:spPr/>
    </dgm:pt>
  </dgm:ptLst>
  <dgm:cxnLst>
    <dgm:cxn modelId="{ED0DD203-F502-4753-8A75-6875EEB59206}" srcId="{4500E73E-5814-4C40-9143-0D5E988CF449}" destId="{31EDED70-A1D5-44DF-B3CE-81A78479E115}" srcOrd="1" destOrd="0" parTransId="{7A57F0F4-AFBC-450B-866B-6D88240FEE8F}" sibTransId="{DB487C00-8C35-47E9-9B8A-BC48FDB9D103}"/>
    <dgm:cxn modelId="{57D6D307-E420-426D-B66E-D635D81E8A05}" type="presOf" srcId="{CA110471-149F-4140-ACED-858F6E95DCAB}" destId="{B3454624-D49D-444E-AAB5-A93A17E539ED}" srcOrd="0" destOrd="0" presId="urn:microsoft.com/office/officeart/2005/8/layout/orgChart1"/>
    <dgm:cxn modelId="{CCFA9C0A-1681-421D-AF71-D4C06ED6936A}" type="presOf" srcId="{70E86F2D-F8DB-488E-AD28-B62A8AD8B343}" destId="{0DD8A0D6-4084-477E-8DB8-D5DBC6199E67}" srcOrd="0" destOrd="0" presId="urn:microsoft.com/office/officeart/2005/8/layout/orgChart1"/>
    <dgm:cxn modelId="{5DD1A40B-BBE1-42FB-8996-4D74D84BD73F}" srcId="{C4F6B05E-541E-4D19-9416-5D29ED3E75FF}" destId="{F0F4BC74-9306-4B11-9F3B-2E649B56FF0B}" srcOrd="1" destOrd="0" parTransId="{7D88B8B3-801F-47EA-AEBA-6C6C6C94CA05}" sibTransId="{2B624C9B-CDD2-48FD-86D0-4431931D5B40}"/>
    <dgm:cxn modelId="{3058170C-BBCC-41BA-A116-2004AF619CF0}" type="presOf" srcId="{D42C6629-077D-4349-8F98-9295FECA436B}" destId="{869061EC-84EF-4FE1-A4CB-55FBCA4F87C5}" srcOrd="0" destOrd="0" presId="urn:microsoft.com/office/officeart/2005/8/layout/orgChart1"/>
    <dgm:cxn modelId="{C26C340E-0FD0-4E95-AF51-C7592C0652E2}" type="presOf" srcId="{C4F6B05E-541E-4D19-9416-5D29ED3E75FF}" destId="{983AC405-C67D-4198-AEF1-2A72406A0832}" srcOrd="0" destOrd="0" presId="urn:microsoft.com/office/officeart/2005/8/layout/orgChart1"/>
    <dgm:cxn modelId="{23B02211-46FC-4D5B-A1C8-219BD273BEC7}" srcId="{31EDED70-A1D5-44DF-B3CE-81A78479E115}" destId="{0A64FC4A-8B56-45EE-9925-BDB3A5B8451A}" srcOrd="1" destOrd="0" parTransId="{D42C6629-077D-4349-8F98-9295FECA436B}" sibTransId="{AF33FBC4-C5B5-4E1D-B75B-C5575385FE17}"/>
    <dgm:cxn modelId="{DE1E6212-A1E9-4E1E-B1D2-964A46633947}" srcId="{C4F6B05E-541E-4D19-9416-5D29ED3E75FF}" destId="{84C282E4-E854-41DB-BC9E-044117496FE6}" srcOrd="0" destOrd="0" parTransId="{535C77B3-1E7F-4535-8B15-5D07AD475D9E}" sibTransId="{85078D58-EEFF-4D0F-ABDD-B1FA5F17B6C0}"/>
    <dgm:cxn modelId="{99AA6E13-4E55-4CC6-9A03-CBAED1B76DED}" type="presOf" srcId="{57E57749-0412-45E6-88FD-A8246B79083C}" destId="{DF4893A1-B62C-4CDE-BF26-16D1EAA5FF35}" srcOrd="0" destOrd="0" presId="urn:microsoft.com/office/officeart/2005/8/layout/orgChart1"/>
    <dgm:cxn modelId="{824D2D16-3FDE-4BC4-BA00-27796A765CB2}" type="presOf" srcId="{84C282E4-E854-41DB-BC9E-044117496FE6}" destId="{26C85F8F-E6A8-4505-90BC-E059262D8E2C}" srcOrd="1" destOrd="0" presId="urn:microsoft.com/office/officeart/2005/8/layout/orgChart1"/>
    <dgm:cxn modelId="{98374116-CF7A-435C-9D7F-72BBD2AF976F}" type="presOf" srcId="{31EDED70-A1D5-44DF-B3CE-81A78479E115}" destId="{D230F3DE-9D4E-43BB-B1E0-139B43FA64DD}" srcOrd="0" destOrd="0" presId="urn:microsoft.com/office/officeart/2005/8/layout/orgChart1"/>
    <dgm:cxn modelId="{FE20791D-D996-437B-B49F-6D3F256E6888}" type="presOf" srcId="{7FE5E684-5538-4133-80E4-674EDB3AF43A}" destId="{AC166420-5497-4D5A-88F4-29EA90B25D5B}" srcOrd="1" destOrd="0" presId="urn:microsoft.com/office/officeart/2005/8/layout/orgChart1"/>
    <dgm:cxn modelId="{6D86D323-D965-4EEA-8D6A-B55705AA09DB}" type="presOf" srcId="{0A64FC4A-8B56-45EE-9925-BDB3A5B8451A}" destId="{C0428596-4D73-4A27-AFD9-6BF3AC60EFB6}" srcOrd="1" destOrd="0" presId="urn:microsoft.com/office/officeart/2005/8/layout/orgChart1"/>
    <dgm:cxn modelId="{D5D84228-5453-49D4-AF0B-3512C1D73F43}" type="presOf" srcId="{A7F7CEEC-E06A-4060-ADC3-065333FDBD95}" destId="{8624DFA2-2A98-4436-98BB-931712F1D90A}" srcOrd="0" destOrd="0" presId="urn:microsoft.com/office/officeart/2005/8/layout/orgChart1"/>
    <dgm:cxn modelId="{6B9F6D29-E65A-42F1-85EF-A694CF45AF96}" type="presOf" srcId="{1481DA0A-49F7-4E8F-8C37-08C27690F25C}" destId="{788EE618-E9C9-40CF-88CA-B1169B0C9CC3}" srcOrd="0" destOrd="0" presId="urn:microsoft.com/office/officeart/2005/8/layout/orgChart1"/>
    <dgm:cxn modelId="{4242802A-ADFC-4269-A7F1-F6DECF599C21}" type="presOf" srcId="{7D88B8B3-801F-47EA-AEBA-6C6C6C94CA05}" destId="{4A35967F-D9A7-4A1A-81A9-820C7E9F67A3}" srcOrd="0" destOrd="0" presId="urn:microsoft.com/office/officeart/2005/8/layout/orgChart1"/>
    <dgm:cxn modelId="{1742C82D-71FF-430A-A78B-0045B5BCBCBB}" type="presOf" srcId="{099B2D9D-B2CC-44CD-947C-AB1A3A3A28E1}" destId="{7155E35F-7EFA-43B6-8BB6-155DAEBC0262}" srcOrd="0" destOrd="0" presId="urn:microsoft.com/office/officeart/2005/8/layout/orgChart1"/>
    <dgm:cxn modelId="{A24E8D31-3E9D-4013-8266-1FC58BCFE981}" type="presOf" srcId="{736A2FDD-3AC9-42E2-99B3-41F19C9A019D}" destId="{A44C5711-FAD4-49F7-A8FE-F56435E233F2}" srcOrd="0" destOrd="0" presId="urn:microsoft.com/office/officeart/2005/8/layout/orgChart1"/>
    <dgm:cxn modelId="{57259934-28B7-4EB6-9C1E-2C67637DABB4}" type="presOf" srcId="{4500E73E-5814-4C40-9143-0D5E988CF449}" destId="{DF05A14C-6B34-4D3B-88AC-94A6E15A85F7}" srcOrd="1" destOrd="0" presId="urn:microsoft.com/office/officeart/2005/8/layout/orgChart1"/>
    <dgm:cxn modelId="{951CDC37-37B9-4AF2-8D23-31AECDB48F94}" type="presOf" srcId="{59792B2C-1897-4A32-A13E-E8620A15AEDB}" destId="{D435CBED-3C87-423A-A650-7599F98B9BB6}" srcOrd="0" destOrd="0" presId="urn:microsoft.com/office/officeart/2005/8/layout/orgChart1"/>
    <dgm:cxn modelId="{F235ED3C-27D9-4D34-987A-5005DC59EE53}" type="presOf" srcId="{736A2FDD-3AC9-42E2-99B3-41F19C9A019D}" destId="{370A98B3-EACD-4B96-B3CD-8D15B5CD33FA}" srcOrd="1" destOrd="0" presId="urn:microsoft.com/office/officeart/2005/8/layout/orgChart1"/>
    <dgm:cxn modelId="{9719DF62-6A54-4D45-B065-354E1876367D}" type="presOf" srcId="{5E922D7D-2674-4F48-8043-C960AF0DE1D4}" destId="{8F1CE48D-C063-45AE-8787-4171EA82E62E}" srcOrd="1" destOrd="0" presId="urn:microsoft.com/office/officeart/2005/8/layout/orgChart1"/>
    <dgm:cxn modelId="{BC63D643-C05E-475E-809F-86CE0F3780A7}" type="presOf" srcId="{E2274234-CCF8-483C-9D98-66BC405BFDB3}" destId="{B486C4C9-29BB-4AEF-A3E8-AF622CB20A6B}" srcOrd="0" destOrd="0" presId="urn:microsoft.com/office/officeart/2005/8/layout/orgChart1"/>
    <dgm:cxn modelId="{CAE4D245-1499-4CDF-B486-7FCF2D5A4277}" type="presOf" srcId="{2CAC2864-D0FB-452F-B497-439F275F2BA9}" destId="{1EFF27C8-4597-4AFC-9A98-727780FF9757}" srcOrd="0" destOrd="0" presId="urn:microsoft.com/office/officeart/2005/8/layout/orgChart1"/>
    <dgm:cxn modelId="{8030C848-6058-4A7A-98BB-0DA423A67975}" type="presOf" srcId="{8A8FCB93-23A1-42ED-B938-F3529034A62B}" destId="{C42A6057-C399-4F4C-A3DE-FD04B31C1825}" srcOrd="0" destOrd="0" presId="urn:microsoft.com/office/officeart/2005/8/layout/orgChart1"/>
    <dgm:cxn modelId="{9C835449-5851-41A8-97A8-C07E5955B848}" type="presOf" srcId="{1481DA0A-49F7-4E8F-8C37-08C27690F25C}" destId="{763C3F88-247D-4653-A234-1DA01863220F}" srcOrd="1" destOrd="0" presId="urn:microsoft.com/office/officeart/2005/8/layout/orgChart1"/>
    <dgm:cxn modelId="{B073DF49-BC65-4B5D-8A95-7C055211DBFE}" type="presOf" srcId="{2CAC2864-D0FB-452F-B497-439F275F2BA9}" destId="{3DCDEA4C-2950-4ED8-BCF9-1D355AC5DCAB}" srcOrd="1" destOrd="0" presId="urn:microsoft.com/office/officeart/2005/8/layout/orgChart1"/>
    <dgm:cxn modelId="{B5DDA274-3B20-4981-A83C-325C9DF199FD}" type="presOf" srcId="{8A8FCB93-23A1-42ED-B938-F3529034A62B}" destId="{138D4BE6-755F-487B-A2F3-AF6D52E06982}" srcOrd="1" destOrd="0" presId="urn:microsoft.com/office/officeart/2005/8/layout/orgChart1"/>
    <dgm:cxn modelId="{633A1757-4D5B-4055-9924-D4CCCED6F264}" type="presOf" srcId="{31EDED70-A1D5-44DF-B3CE-81A78479E115}" destId="{1A416204-33F8-4313-B899-87CC2608FC65}" srcOrd="1" destOrd="0" presId="urn:microsoft.com/office/officeart/2005/8/layout/orgChart1"/>
    <dgm:cxn modelId="{435DC977-57D3-461B-AB29-9AD2692D449B}" type="presOf" srcId="{5E9D8AFF-46A4-446F-A1DD-454560D31417}" destId="{C4EA171F-D9E2-446E-B76B-B6809C1750DE}" srcOrd="0" destOrd="0" presId="urn:microsoft.com/office/officeart/2005/8/layout/orgChart1"/>
    <dgm:cxn modelId="{077D5978-5260-4A74-A99F-390CCFEA816C}" srcId="{4500E73E-5814-4C40-9143-0D5E988CF449}" destId="{C4F6B05E-541E-4D19-9416-5D29ED3E75FF}" srcOrd="3" destOrd="0" parTransId="{CA110471-149F-4140-ACED-858F6E95DCAB}" sibTransId="{1A33E252-0C95-4F7C-B2D8-CC80BFA101A2}"/>
    <dgm:cxn modelId="{60253479-416A-43BC-9375-D4CC48B8F74A}" type="presOf" srcId="{84C282E4-E854-41DB-BC9E-044117496FE6}" destId="{801C235E-552C-4842-A1E9-9610C948DBAE}" srcOrd="0" destOrd="0" presId="urn:microsoft.com/office/officeart/2005/8/layout/orgChart1"/>
    <dgm:cxn modelId="{E01F9379-A975-4CCD-930E-00EEB435225D}" type="presOf" srcId="{F0F4BC74-9306-4B11-9F3B-2E649B56FF0B}" destId="{3A1B9BDE-8C64-455C-BC68-AB11197B19F5}" srcOrd="1" destOrd="0" presId="urn:microsoft.com/office/officeart/2005/8/layout/orgChart1"/>
    <dgm:cxn modelId="{DD17CB5A-09EA-474D-82E6-053CFFA15CDA}" srcId="{2CAC2864-D0FB-452F-B497-439F275F2BA9}" destId="{736A2FDD-3AC9-42E2-99B3-41F19C9A019D}" srcOrd="0" destOrd="0" parTransId="{099B2D9D-B2CC-44CD-947C-AB1A3A3A28E1}" sibTransId="{6C236D2C-BF19-43CA-84B7-66E27C9E7244}"/>
    <dgm:cxn modelId="{ECC1167F-A623-4594-858A-8DA0F8B8BA29}" type="presOf" srcId="{5E9D8AFF-46A4-446F-A1DD-454560D31417}" destId="{2F3038BE-1A0C-4F26-98D0-96726F31D1C2}" srcOrd="1" destOrd="0" presId="urn:microsoft.com/office/officeart/2005/8/layout/orgChart1"/>
    <dgm:cxn modelId="{1EC77981-A7E6-4EC4-B31A-1948C5351FAB}" srcId="{2CAC2864-D0FB-452F-B497-439F275F2BA9}" destId="{5E922D7D-2674-4F48-8043-C960AF0DE1D4}" srcOrd="2" destOrd="0" parTransId="{70E86F2D-F8DB-488E-AD28-B62A8AD8B343}" sibTransId="{9B438390-C7B7-40A1-8367-26DB273CE5CE}"/>
    <dgm:cxn modelId="{1F8C7C82-0B07-4A35-BBA9-5F372FED3554}" type="presOf" srcId="{C4F6B05E-541E-4D19-9416-5D29ED3E75FF}" destId="{FED303CE-75B4-4D4A-8D59-A6F757F4BC6C}" srcOrd="1" destOrd="0" presId="urn:microsoft.com/office/officeart/2005/8/layout/orgChart1"/>
    <dgm:cxn modelId="{219FC782-E6E7-4ED1-9C2C-D4DEAA5B1938}" srcId="{A7F7CEEC-E06A-4060-ADC3-065333FDBD95}" destId="{4500E73E-5814-4C40-9143-0D5E988CF449}" srcOrd="0" destOrd="0" parTransId="{FB7970D4-6A68-4EC2-B2E9-0B988142A7CC}" sibTransId="{732ACCA0-D59E-4A22-9845-7775A78B4CBC}"/>
    <dgm:cxn modelId="{93399187-0648-4BCC-A5E8-EA190A9AB3AA}" type="presOf" srcId="{5E922D7D-2674-4F48-8043-C960AF0DE1D4}" destId="{0D16BEDD-2B91-4C31-BC05-8C25FB3A4A54}" srcOrd="0" destOrd="0" presId="urn:microsoft.com/office/officeart/2005/8/layout/orgChart1"/>
    <dgm:cxn modelId="{5BBEFB87-B953-4122-BDF9-DBDB3F26CFC0}" type="presOf" srcId="{7A57F0F4-AFBC-450B-866B-6D88240FEE8F}" destId="{57B10196-FD42-4D93-AA6B-9271F5BC3DEE}" srcOrd="0" destOrd="0" presId="urn:microsoft.com/office/officeart/2005/8/layout/orgChart1"/>
    <dgm:cxn modelId="{0A364A8D-A133-476A-A2B6-AA403D87EB09}" srcId="{31EDED70-A1D5-44DF-B3CE-81A78479E115}" destId="{8A8FCB93-23A1-42ED-B938-F3529034A62B}" srcOrd="2" destOrd="0" parTransId="{E2274234-CCF8-483C-9D98-66BC405BFDB3}" sibTransId="{6E2B80D5-1B3E-40B3-8C29-FAD7B0876B60}"/>
    <dgm:cxn modelId="{68A5328F-2E95-4430-A8A6-F43F7E12E37E}" srcId="{4500E73E-5814-4C40-9143-0D5E988CF449}" destId="{7FE5E684-5538-4133-80E4-674EDB3AF43A}" srcOrd="2" destOrd="0" parTransId="{4664CE21-A951-4552-A054-AB536D12C9B5}" sibTransId="{0CD0D440-6577-435B-8559-56D49E7219B3}"/>
    <dgm:cxn modelId="{39EE3891-DABE-4963-8D5D-F0673FB1E90A}" srcId="{2CAC2864-D0FB-452F-B497-439F275F2BA9}" destId="{5E9D8AFF-46A4-446F-A1DD-454560D31417}" srcOrd="1" destOrd="0" parTransId="{57E57749-0412-45E6-88FD-A8246B79083C}" sibTransId="{89E1AE8E-B046-47D4-B32D-F2D5058822B5}"/>
    <dgm:cxn modelId="{80655A96-BFCD-4449-85FE-1225310FEA59}" type="presOf" srcId="{59003A90-9D6E-449D-BD23-B4C778ADB3D8}" destId="{672AA7A2-9131-4B85-8D3A-04ECC3F6DED5}" srcOrd="0" destOrd="0" presId="urn:microsoft.com/office/officeart/2005/8/layout/orgChart1"/>
    <dgm:cxn modelId="{E40B2CA1-735C-43CC-B227-2DABE4B0EB81}" type="presOf" srcId="{F0F4BC74-9306-4B11-9F3B-2E649B56FF0B}" destId="{0466F1EA-5CFB-40F1-8752-328285226388}" srcOrd="0" destOrd="0" presId="urn:microsoft.com/office/officeart/2005/8/layout/orgChart1"/>
    <dgm:cxn modelId="{6CA09BA1-20E9-4501-9EA3-46F95A83FA7D}" type="presOf" srcId="{4664CE21-A951-4552-A054-AB536D12C9B5}" destId="{75D64084-CB85-40EF-8669-DA95F668086A}" srcOrd="0" destOrd="0" presId="urn:microsoft.com/office/officeart/2005/8/layout/orgChart1"/>
    <dgm:cxn modelId="{49E430A9-B667-4EE0-9EAA-DAB2190677FF}" type="presOf" srcId="{4500E73E-5814-4C40-9143-0D5E988CF449}" destId="{E159326C-766D-4D31-9F12-6B68D38AD046}" srcOrd="0" destOrd="0" presId="urn:microsoft.com/office/officeart/2005/8/layout/orgChart1"/>
    <dgm:cxn modelId="{098920AB-1AE8-4C3C-9139-A7F6FAE12414}" srcId="{7FE5E684-5538-4133-80E4-674EDB3AF43A}" destId="{F69BECE7-DF7A-4A5A-BD93-A678805500AB}" srcOrd="1" destOrd="0" parTransId="{5506DE3C-BD23-4250-961D-3B5B9FFC28E3}" sibTransId="{AF058C09-D11A-4B7F-A67F-C54163D112CB}"/>
    <dgm:cxn modelId="{8F893DB0-94F1-4DCE-A0CE-85F7D9A46219}" srcId="{31EDED70-A1D5-44DF-B3CE-81A78479E115}" destId="{19E19CAA-4013-4B24-BCF6-F37D1C370CF0}" srcOrd="0" destOrd="0" parTransId="{59792B2C-1897-4A32-A13E-E8620A15AEDB}" sibTransId="{6DA6B73E-6916-4759-99E7-51A257C689E1}"/>
    <dgm:cxn modelId="{0D2A1BB2-79C2-4503-AEFD-6EF5E74487A4}" type="presOf" srcId="{19E19CAA-4013-4B24-BCF6-F37D1C370CF0}" destId="{E0CBA976-8DA1-4A07-9238-BA124D9C129C}" srcOrd="1" destOrd="0" presId="urn:microsoft.com/office/officeart/2005/8/layout/orgChart1"/>
    <dgm:cxn modelId="{5D3F74BB-0AE6-4A28-87C4-9BD86F0E8D6C}" type="presOf" srcId="{7FE5E684-5538-4133-80E4-674EDB3AF43A}" destId="{D892DEA6-A553-4741-BD47-798992BD99C8}" srcOrd="0" destOrd="0" presId="urn:microsoft.com/office/officeart/2005/8/layout/orgChart1"/>
    <dgm:cxn modelId="{12D704C0-B2C3-40C2-B42E-1B71016ACAA2}" type="presOf" srcId="{19E19CAA-4013-4B24-BCF6-F37D1C370CF0}" destId="{AA11E62B-86F1-44DF-BC2F-28A678464B47}" srcOrd="0" destOrd="0" presId="urn:microsoft.com/office/officeart/2005/8/layout/orgChart1"/>
    <dgm:cxn modelId="{4F3487D4-9589-4CA2-A239-EC9A621DCD70}" srcId="{4500E73E-5814-4C40-9143-0D5E988CF449}" destId="{2CAC2864-D0FB-452F-B497-439F275F2BA9}" srcOrd="0" destOrd="0" parTransId="{59003A90-9D6E-449D-BD23-B4C778ADB3D8}" sibTransId="{EE9E9972-C9E9-4947-B626-6B972A608C56}"/>
    <dgm:cxn modelId="{BDB5EDE5-251F-4C68-897B-28DB4868AE4F}" type="presOf" srcId="{0A64FC4A-8B56-45EE-9925-BDB3A5B8451A}" destId="{0456CD12-FFF8-4E4F-B2CD-55505E5BD719}" srcOrd="0" destOrd="0" presId="urn:microsoft.com/office/officeart/2005/8/layout/orgChart1"/>
    <dgm:cxn modelId="{40DEA6E6-424B-4AED-A167-95DFD7A00F88}" srcId="{7FE5E684-5538-4133-80E4-674EDB3AF43A}" destId="{1481DA0A-49F7-4E8F-8C37-08C27690F25C}" srcOrd="0" destOrd="0" parTransId="{09FB45A8-AF08-440E-A08A-032AAFF1617F}" sibTransId="{F827EEBB-F4F9-476D-BA46-CDB675768331}"/>
    <dgm:cxn modelId="{8AC39AEA-2D33-4AAC-BC51-0B7AA456D1F4}" type="presOf" srcId="{5506DE3C-BD23-4250-961D-3B5B9FFC28E3}" destId="{551AEED5-FC05-4EED-B9AE-352967112E5B}" srcOrd="0" destOrd="0" presId="urn:microsoft.com/office/officeart/2005/8/layout/orgChart1"/>
    <dgm:cxn modelId="{33A00BEE-60A5-4326-9299-DC36921C2331}" type="presOf" srcId="{535C77B3-1E7F-4535-8B15-5D07AD475D9E}" destId="{F4972142-28D4-4FFB-BEE4-68A1704C1384}" srcOrd="0" destOrd="0" presId="urn:microsoft.com/office/officeart/2005/8/layout/orgChart1"/>
    <dgm:cxn modelId="{7E5A9FEF-A348-43CC-8059-F60D6F766EF6}" type="presOf" srcId="{F69BECE7-DF7A-4A5A-BD93-A678805500AB}" destId="{A766325A-EBAD-4249-8CFE-84F368C863E4}" srcOrd="0" destOrd="0" presId="urn:microsoft.com/office/officeart/2005/8/layout/orgChart1"/>
    <dgm:cxn modelId="{9C137EF3-8C4D-4FBC-B6A5-9523D6CE8F39}" type="presOf" srcId="{09FB45A8-AF08-440E-A08A-032AAFF1617F}" destId="{B29A11BC-7AA7-4A03-AAB6-D855AF07AFB3}" srcOrd="0" destOrd="0" presId="urn:microsoft.com/office/officeart/2005/8/layout/orgChart1"/>
    <dgm:cxn modelId="{932AB1F9-BD77-4BF8-B2F2-50A06C8488CE}" type="presOf" srcId="{F69BECE7-DF7A-4A5A-BD93-A678805500AB}" destId="{B5F5A219-0DCF-4260-9B38-4B18F33971C4}" srcOrd="1" destOrd="0" presId="urn:microsoft.com/office/officeart/2005/8/layout/orgChart1"/>
    <dgm:cxn modelId="{3DBD5EA4-7E36-4238-BACF-B5F033CCA21D}" type="presParOf" srcId="{8624DFA2-2A98-4436-98BB-931712F1D90A}" destId="{152C1934-C2B7-4B56-B110-B6C29E03CB0D}" srcOrd="0" destOrd="0" presId="urn:microsoft.com/office/officeart/2005/8/layout/orgChart1"/>
    <dgm:cxn modelId="{E0281FF4-B6AD-4ADF-B619-35D1E47D56FD}" type="presParOf" srcId="{152C1934-C2B7-4B56-B110-B6C29E03CB0D}" destId="{8E566F93-BED5-44F7-81FC-97A1CB433F6A}" srcOrd="0" destOrd="0" presId="urn:microsoft.com/office/officeart/2005/8/layout/orgChart1"/>
    <dgm:cxn modelId="{F8863712-C23E-44B3-BAF0-1F9054BAE682}" type="presParOf" srcId="{8E566F93-BED5-44F7-81FC-97A1CB433F6A}" destId="{E159326C-766D-4D31-9F12-6B68D38AD046}" srcOrd="0" destOrd="0" presId="urn:microsoft.com/office/officeart/2005/8/layout/orgChart1"/>
    <dgm:cxn modelId="{77DD6445-4C7C-45A0-BAB3-8B770F0B29AD}" type="presParOf" srcId="{8E566F93-BED5-44F7-81FC-97A1CB433F6A}" destId="{DF05A14C-6B34-4D3B-88AC-94A6E15A85F7}" srcOrd="1" destOrd="0" presId="urn:microsoft.com/office/officeart/2005/8/layout/orgChart1"/>
    <dgm:cxn modelId="{8B3A2509-A482-498B-BD96-BB998DE4C950}" type="presParOf" srcId="{152C1934-C2B7-4B56-B110-B6C29E03CB0D}" destId="{C21483C4-E7E0-4E6B-95B6-FBFEC751BC73}" srcOrd="1" destOrd="0" presId="urn:microsoft.com/office/officeart/2005/8/layout/orgChart1"/>
    <dgm:cxn modelId="{A0B9F00E-2AE2-4A3D-AFC7-1569CC69AFFC}" type="presParOf" srcId="{C21483C4-E7E0-4E6B-95B6-FBFEC751BC73}" destId="{672AA7A2-9131-4B85-8D3A-04ECC3F6DED5}" srcOrd="0" destOrd="0" presId="urn:microsoft.com/office/officeart/2005/8/layout/orgChart1"/>
    <dgm:cxn modelId="{B7E97AF5-7E57-4486-B8AF-C3B3F35D2F48}" type="presParOf" srcId="{C21483C4-E7E0-4E6B-95B6-FBFEC751BC73}" destId="{53C2C891-6117-4339-9EF6-BEC36A54CF6B}" srcOrd="1" destOrd="0" presId="urn:microsoft.com/office/officeart/2005/8/layout/orgChart1"/>
    <dgm:cxn modelId="{B4481A9B-5386-4D9F-94D7-47B013F1D2DF}" type="presParOf" srcId="{53C2C891-6117-4339-9EF6-BEC36A54CF6B}" destId="{52384AEF-A4D0-4925-B448-67059CF9F577}" srcOrd="0" destOrd="0" presId="urn:microsoft.com/office/officeart/2005/8/layout/orgChart1"/>
    <dgm:cxn modelId="{788098AC-9700-47F1-81CD-70BCC7EF13DA}" type="presParOf" srcId="{52384AEF-A4D0-4925-B448-67059CF9F577}" destId="{1EFF27C8-4597-4AFC-9A98-727780FF9757}" srcOrd="0" destOrd="0" presId="urn:microsoft.com/office/officeart/2005/8/layout/orgChart1"/>
    <dgm:cxn modelId="{DE13DFAF-F32F-4CC7-906E-37A6C35310F1}" type="presParOf" srcId="{52384AEF-A4D0-4925-B448-67059CF9F577}" destId="{3DCDEA4C-2950-4ED8-BCF9-1D355AC5DCAB}" srcOrd="1" destOrd="0" presId="urn:microsoft.com/office/officeart/2005/8/layout/orgChart1"/>
    <dgm:cxn modelId="{F6F32CD9-CA66-4A57-9E0C-66338B89776C}" type="presParOf" srcId="{53C2C891-6117-4339-9EF6-BEC36A54CF6B}" destId="{91DACFE3-8A21-40A2-AE95-740C02316353}" srcOrd="1" destOrd="0" presId="urn:microsoft.com/office/officeart/2005/8/layout/orgChart1"/>
    <dgm:cxn modelId="{DBEAAF55-2547-430B-9A75-2E85B35A14E1}" type="presParOf" srcId="{91DACFE3-8A21-40A2-AE95-740C02316353}" destId="{7155E35F-7EFA-43B6-8BB6-155DAEBC0262}" srcOrd="0" destOrd="0" presId="urn:microsoft.com/office/officeart/2005/8/layout/orgChart1"/>
    <dgm:cxn modelId="{3F53C172-44F6-463B-860A-BC5D972427A7}" type="presParOf" srcId="{91DACFE3-8A21-40A2-AE95-740C02316353}" destId="{568D2C4D-CC22-439D-873C-0E18016BA339}" srcOrd="1" destOrd="0" presId="urn:microsoft.com/office/officeart/2005/8/layout/orgChart1"/>
    <dgm:cxn modelId="{9CC40080-69C6-4CB4-ACBA-09E2B2B72B46}" type="presParOf" srcId="{568D2C4D-CC22-439D-873C-0E18016BA339}" destId="{4E7C5C24-5B46-4579-A8C0-BEC2DF9E33AD}" srcOrd="0" destOrd="0" presId="urn:microsoft.com/office/officeart/2005/8/layout/orgChart1"/>
    <dgm:cxn modelId="{2E1A81A4-C36B-43E5-BF89-F54E6EEA8646}" type="presParOf" srcId="{4E7C5C24-5B46-4579-A8C0-BEC2DF9E33AD}" destId="{A44C5711-FAD4-49F7-A8FE-F56435E233F2}" srcOrd="0" destOrd="0" presId="urn:microsoft.com/office/officeart/2005/8/layout/orgChart1"/>
    <dgm:cxn modelId="{8A67220B-B136-47B5-A17E-E2EA70773D1C}" type="presParOf" srcId="{4E7C5C24-5B46-4579-A8C0-BEC2DF9E33AD}" destId="{370A98B3-EACD-4B96-B3CD-8D15B5CD33FA}" srcOrd="1" destOrd="0" presId="urn:microsoft.com/office/officeart/2005/8/layout/orgChart1"/>
    <dgm:cxn modelId="{32763A4D-50CF-4A2C-95C9-F00099ADA6F9}" type="presParOf" srcId="{568D2C4D-CC22-439D-873C-0E18016BA339}" destId="{FD99ACA0-B184-4BB1-BDED-76598DF7F0AD}" srcOrd="1" destOrd="0" presId="urn:microsoft.com/office/officeart/2005/8/layout/orgChart1"/>
    <dgm:cxn modelId="{0B1C25CB-B8E1-472D-BC26-F3684F6E7560}" type="presParOf" srcId="{568D2C4D-CC22-439D-873C-0E18016BA339}" destId="{88F0D399-C1BC-4783-A435-3DFD08D20FDB}" srcOrd="2" destOrd="0" presId="urn:microsoft.com/office/officeart/2005/8/layout/orgChart1"/>
    <dgm:cxn modelId="{5164489E-3548-433A-8167-EF2C224E75BE}" type="presParOf" srcId="{91DACFE3-8A21-40A2-AE95-740C02316353}" destId="{DF4893A1-B62C-4CDE-BF26-16D1EAA5FF35}" srcOrd="2" destOrd="0" presId="urn:microsoft.com/office/officeart/2005/8/layout/orgChart1"/>
    <dgm:cxn modelId="{646C1F87-4BBC-4803-B3CF-B007FD823F2E}" type="presParOf" srcId="{91DACFE3-8A21-40A2-AE95-740C02316353}" destId="{214521AB-71A8-47C4-8B74-FAF228BFB156}" srcOrd="3" destOrd="0" presId="urn:microsoft.com/office/officeart/2005/8/layout/orgChart1"/>
    <dgm:cxn modelId="{1FEFA53D-25E3-4094-AA6A-2B7D9469AACC}" type="presParOf" srcId="{214521AB-71A8-47C4-8B74-FAF228BFB156}" destId="{2010507F-B34D-4484-931F-EB925A70CEDB}" srcOrd="0" destOrd="0" presId="urn:microsoft.com/office/officeart/2005/8/layout/orgChart1"/>
    <dgm:cxn modelId="{2E21C2CA-DCDB-4673-AAAE-73B38549B5B6}" type="presParOf" srcId="{2010507F-B34D-4484-931F-EB925A70CEDB}" destId="{C4EA171F-D9E2-446E-B76B-B6809C1750DE}" srcOrd="0" destOrd="0" presId="urn:microsoft.com/office/officeart/2005/8/layout/orgChart1"/>
    <dgm:cxn modelId="{2D308ADA-0D6A-41EA-92CE-96D1B618B284}" type="presParOf" srcId="{2010507F-B34D-4484-931F-EB925A70CEDB}" destId="{2F3038BE-1A0C-4F26-98D0-96726F31D1C2}" srcOrd="1" destOrd="0" presId="urn:microsoft.com/office/officeart/2005/8/layout/orgChart1"/>
    <dgm:cxn modelId="{15ADA0E7-04D9-4B94-8AE1-070393C3E809}" type="presParOf" srcId="{214521AB-71A8-47C4-8B74-FAF228BFB156}" destId="{092A7A3B-D253-4B1B-8E26-AA04BE7429E5}" srcOrd="1" destOrd="0" presId="urn:microsoft.com/office/officeart/2005/8/layout/orgChart1"/>
    <dgm:cxn modelId="{96A8B925-5AD2-4078-A051-FD68054B30FB}" type="presParOf" srcId="{214521AB-71A8-47C4-8B74-FAF228BFB156}" destId="{A8E87C6E-C0A6-4A99-8331-87177FE71A89}" srcOrd="2" destOrd="0" presId="urn:microsoft.com/office/officeart/2005/8/layout/orgChart1"/>
    <dgm:cxn modelId="{699AEABD-7B2C-4013-8DDE-0464CF88B04D}" type="presParOf" srcId="{91DACFE3-8A21-40A2-AE95-740C02316353}" destId="{0DD8A0D6-4084-477E-8DB8-D5DBC6199E67}" srcOrd="4" destOrd="0" presId="urn:microsoft.com/office/officeart/2005/8/layout/orgChart1"/>
    <dgm:cxn modelId="{05D66D46-ECB9-4B7D-9066-4CCD505BECDE}" type="presParOf" srcId="{91DACFE3-8A21-40A2-AE95-740C02316353}" destId="{A62D3027-D612-4FB9-88B1-98EE2D5D3BA8}" srcOrd="5" destOrd="0" presId="urn:microsoft.com/office/officeart/2005/8/layout/orgChart1"/>
    <dgm:cxn modelId="{D8E4B3B8-8EBB-484D-8AA1-EDCA9E66FEC8}" type="presParOf" srcId="{A62D3027-D612-4FB9-88B1-98EE2D5D3BA8}" destId="{68C87559-CCAA-47C3-BA35-443557685219}" srcOrd="0" destOrd="0" presId="urn:microsoft.com/office/officeart/2005/8/layout/orgChart1"/>
    <dgm:cxn modelId="{E0EAEB2F-D161-4836-AE70-9B03B1447D2D}" type="presParOf" srcId="{68C87559-CCAA-47C3-BA35-443557685219}" destId="{0D16BEDD-2B91-4C31-BC05-8C25FB3A4A54}" srcOrd="0" destOrd="0" presId="urn:microsoft.com/office/officeart/2005/8/layout/orgChart1"/>
    <dgm:cxn modelId="{0DD45352-C351-4A45-B1F3-014B11071B06}" type="presParOf" srcId="{68C87559-CCAA-47C3-BA35-443557685219}" destId="{8F1CE48D-C063-45AE-8787-4171EA82E62E}" srcOrd="1" destOrd="0" presId="urn:microsoft.com/office/officeart/2005/8/layout/orgChart1"/>
    <dgm:cxn modelId="{F2668B96-6DF7-4685-A2F0-C29A22E70069}" type="presParOf" srcId="{A62D3027-D612-4FB9-88B1-98EE2D5D3BA8}" destId="{B42C63DA-41CF-42D2-B68F-2A00A3E6A5CC}" srcOrd="1" destOrd="0" presId="urn:microsoft.com/office/officeart/2005/8/layout/orgChart1"/>
    <dgm:cxn modelId="{163C7209-5E85-4049-B663-9C00D3BF5719}" type="presParOf" srcId="{A62D3027-D612-4FB9-88B1-98EE2D5D3BA8}" destId="{9B3CE31F-329F-49BE-A9FF-97DB394C4933}" srcOrd="2" destOrd="0" presId="urn:microsoft.com/office/officeart/2005/8/layout/orgChart1"/>
    <dgm:cxn modelId="{156481F5-6F46-4734-8F22-15232CCD7D09}" type="presParOf" srcId="{53C2C891-6117-4339-9EF6-BEC36A54CF6B}" destId="{34CC5DA5-5D15-4425-82F9-817F8617F1D7}" srcOrd="2" destOrd="0" presId="urn:microsoft.com/office/officeart/2005/8/layout/orgChart1"/>
    <dgm:cxn modelId="{B12BA5AF-99CA-4560-9179-81AD66B20547}" type="presParOf" srcId="{C21483C4-E7E0-4E6B-95B6-FBFEC751BC73}" destId="{57B10196-FD42-4D93-AA6B-9271F5BC3DEE}" srcOrd="2" destOrd="0" presId="urn:microsoft.com/office/officeart/2005/8/layout/orgChart1"/>
    <dgm:cxn modelId="{B0702478-CE6E-4F81-99FA-07E28630BDAB}" type="presParOf" srcId="{C21483C4-E7E0-4E6B-95B6-FBFEC751BC73}" destId="{E44C3E33-9BD3-4A26-B4B0-7C1491D436A2}" srcOrd="3" destOrd="0" presId="urn:microsoft.com/office/officeart/2005/8/layout/orgChart1"/>
    <dgm:cxn modelId="{436FD158-C392-4E44-AE54-73415644C56D}" type="presParOf" srcId="{E44C3E33-9BD3-4A26-B4B0-7C1491D436A2}" destId="{F2A5627D-797E-4134-9759-62F0108E6976}" srcOrd="0" destOrd="0" presId="urn:microsoft.com/office/officeart/2005/8/layout/orgChart1"/>
    <dgm:cxn modelId="{4C8162CC-5EAD-40F5-AC92-F2D677A8A881}" type="presParOf" srcId="{F2A5627D-797E-4134-9759-62F0108E6976}" destId="{D230F3DE-9D4E-43BB-B1E0-139B43FA64DD}" srcOrd="0" destOrd="0" presId="urn:microsoft.com/office/officeart/2005/8/layout/orgChart1"/>
    <dgm:cxn modelId="{691C7F35-1AC2-4164-9235-CE9790F8F7A4}" type="presParOf" srcId="{F2A5627D-797E-4134-9759-62F0108E6976}" destId="{1A416204-33F8-4313-B899-87CC2608FC65}" srcOrd="1" destOrd="0" presId="urn:microsoft.com/office/officeart/2005/8/layout/orgChart1"/>
    <dgm:cxn modelId="{D995D85A-3442-4B8C-A837-667E7A9BA6C7}" type="presParOf" srcId="{E44C3E33-9BD3-4A26-B4B0-7C1491D436A2}" destId="{0DE76893-9E13-4596-8C5E-5385B5F7028A}" srcOrd="1" destOrd="0" presId="urn:microsoft.com/office/officeart/2005/8/layout/orgChart1"/>
    <dgm:cxn modelId="{BF143CBD-099E-4F2D-A7E6-D9B0BAECD233}" type="presParOf" srcId="{0DE76893-9E13-4596-8C5E-5385B5F7028A}" destId="{D435CBED-3C87-423A-A650-7599F98B9BB6}" srcOrd="0" destOrd="0" presId="urn:microsoft.com/office/officeart/2005/8/layout/orgChart1"/>
    <dgm:cxn modelId="{AA6C3CDF-E8B7-4525-8DE5-2136F717E1DF}" type="presParOf" srcId="{0DE76893-9E13-4596-8C5E-5385B5F7028A}" destId="{8158786F-B82C-48DD-835A-A2C7A6A6FFC9}" srcOrd="1" destOrd="0" presId="urn:microsoft.com/office/officeart/2005/8/layout/orgChart1"/>
    <dgm:cxn modelId="{162D0559-1FC8-4D2E-AB22-8066E51D9A41}" type="presParOf" srcId="{8158786F-B82C-48DD-835A-A2C7A6A6FFC9}" destId="{D2ECF3A4-1428-43BC-BCB0-D069E6FD3256}" srcOrd="0" destOrd="0" presId="urn:microsoft.com/office/officeart/2005/8/layout/orgChart1"/>
    <dgm:cxn modelId="{65C897B3-855A-4A8C-B8C1-5E1D4AC281B7}" type="presParOf" srcId="{D2ECF3A4-1428-43BC-BCB0-D069E6FD3256}" destId="{AA11E62B-86F1-44DF-BC2F-28A678464B47}" srcOrd="0" destOrd="0" presId="urn:microsoft.com/office/officeart/2005/8/layout/orgChart1"/>
    <dgm:cxn modelId="{DBE68222-7FFD-4312-9DA5-84D15A62A463}" type="presParOf" srcId="{D2ECF3A4-1428-43BC-BCB0-D069E6FD3256}" destId="{E0CBA976-8DA1-4A07-9238-BA124D9C129C}" srcOrd="1" destOrd="0" presId="urn:microsoft.com/office/officeart/2005/8/layout/orgChart1"/>
    <dgm:cxn modelId="{7241ED5C-090F-4C32-BC51-0DEBCC256E37}" type="presParOf" srcId="{8158786F-B82C-48DD-835A-A2C7A6A6FFC9}" destId="{FD5A40BD-A57B-4804-9558-C1C40C1805B5}" srcOrd="1" destOrd="0" presId="urn:microsoft.com/office/officeart/2005/8/layout/orgChart1"/>
    <dgm:cxn modelId="{4FD6ED43-A619-437A-A027-20C36753479D}" type="presParOf" srcId="{8158786F-B82C-48DD-835A-A2C7A6A6FFC9}" destId="{A5B1A543-D45D-497C-8EEA-4DE4FC2CF4EA}" srcOrd="2" destOrd="0" presId="urn:microsoft.com/office/officeart/2005/8/layout/orgChart1"/>
    <dgm:cxn modelId="{CCCFE6A0-9556-4594-B33D-44E7CB354535}" type="presParOf" srcId="{0DE76893-9E13-4596-8C5E-5385B5F7028A}" destId="{869061EC-84EF-4FE1-A4CB-55FBCA4F87C5}" srcOrd="2" destOrd="0" presId="urn:microsoft.com/office/officeart/2005/8/layout/orgChart1"/>
    <dgm:cxn modelId="{EFBA427E-A137-47DE-BB80-23671A33863E}" type="presParOf" srcId="{0DE76893-9E13-4596-8C5E-5385B5F7028A}" destId="{B99C8838-ABAB-4D32-8494-F3C26BC3BD40}" srcOrd="3" destOrd="0" presId="urn:microsoft.com/office/officeart/2005/8/layout/orgChart1"/>
    <dgm:cxn modelId="{6F6EEB79-BA70-4776-AE36-1DFA36CAED99}" type="presParOf" srcId="{B99C8838-ABAB-4D32-8494-F3C26BC3BD40}" destId="{883884EA-AF7D-4C28-93F3-347E526C6712}" srcOrd="0" destOrd="0" presId="urn:microsoft.com/office/officeart/2005/8/layout/orgChart1"/>
    <dgm:cxn modelId="{5E2947B8-50CC-4AAC-9DB0-8B629B99EEE0}" type="presParOf" srcId="{883884EA-AF7D-4C28-93F3-347E526C6712}" destId="{0456CD12-FFF8-4E4F-B2CD-55505E5BD719}" srcOrd="0" destOrd="0" presId="urn:microsoft.com/office/officeart/2005/8/layout/orgChart1"/>
    <dgm:cxn modelId="{0027645B-13F4-4D91-9C3A-E8E06EB6B6E1}" type="presParOf" srcId="{883884EA-AF7D-4C28-93F3-347E526C6712}" destId="{C0428596-4D73-4A27-AFD9-6BF3AC60EFB6}" srcOrd="1" destOrd="0" presId="urn:microsoft.com/office/officeart/2005/8/layout/orgChart1"/>
    <dgm:cxn modelId="{8E1EA074-1FAF-47BA-BAAA-3B00C8C29AEA}" type="presParOf" srcId="{B99C8838-ABAB-4D32-8494-F3C26BC3BD40}" destId="{962560A8-ED11-4D47-8B77-ECF09D92C59D}" srcOrd="1" destOrd="0" presId="urn:microsoft.com/office/officeart/2005/8/layout/orgChart1"/>
    <dgm:cxn modelId="{C0BE2A50-39D4-4784-8335-A52B16EA1E59}" type="presParOf" srcId="{B99C8838-ABAB-4D32-8494-F3C26BC3BD40}" destId="{C6EE7B41-FE54-4C0E-A3BC-DDB252451E92}" srcOrd="2" destOrd="0" presId="urn:microsoft.com/office/officeart/2005/8/layout/orgChart1"/>
    <dgm:cxn modelId="{B4B5F25B-E6B6-4C11-B1C4-F9C8628984DD}" type="presParOf" srcId="{0DE76893-9E13-4596-8C5E-5385B5F7028A}" destId="{B486C4C9-29BB-4AEF-A3E8-AF622CB20A6B}" srcOrd="4" destOrd="0" presId="urn:microsoft.com/office/officeart/2005/8/layout/orgChart1"/>
    <dgm:cxn modelId="{8A8DC8AF-00DF-4CB5-ACB7-352F824F1464}" type="presParOf" srcId="{0DE76893-9E13-4596-8C5E-5385B5F7028A}" destId="{81561D10-D4E1-4C84-8D6C-9E03F8962416}" srcOrd="5" destOrd="0" presId="urn:microsoft.com/office/officeart/2005/8/layout/orgChart1"/>
    <dgm:cxn modelId="{C03FC547-5476-4D35-A4D5-71E79098715C}" type="presParOf" srcId="{81561D10-D4E1-4C84-8D6C-9E03F8962416}" destId="{4DB70B02-EA75-4F01-8E15-D4E0B1156750}" srcOrd="0" destOrd="0" presId="urn:microsoft.com/office/officeart/2005/8/layout/orgChart1"/>
    <dgm:cxn modelId="{29C3D520-2925-48C7-B755-4FA61C3396F7}" type="presParOf" srcId="{4DB70B02-EA75-4F01-8E15-D4E0B1156750}" destId="{C42A6057-C399-4F4C-A3DE-FD04B31C1825}" srcOrd="0" destOrd="0" presId="urn:microsoft.com/office/officeart/2005/8/layout/orgChart1"/>
    <dgm:cxn modelId="{40A208D7-D879-434E-94D9-7248FDCCF56E}" type="presParOf" srcId="{4DB70B02-EA75-4F01-8E15-D4E0B1156750}" destId="{138D4BE6-755F-487B-A2F3-AF6D52E06982}" srcOrd="1" destOrd="0" presId="urn:microsoft.com/office/officeart/2005/8/layout/orgChart1"/>
    <dgm:cxn modelId="{569A5337-E8D1-4734-88C5-72D39106BAD1}" type="presParOf" srcId="{81561D10-D4E1-4C84-8D6C-9E03F8962416}" destId="{A040A7EE-0838-45F5-97CF-6E821356D34B}" srcOrd="1" destOrd="0" presId="urn:microsoft.com/office/officeart/2005/8/layout/orgChart1"/>
    <dgm:cxn modelId="{0AAC1A67-8AC6-468D-B96E-0F93EE5994A9}" type="presParOf" srcId="{81561D10-D4E1-4C84-8D6C-9E03F8962416}" destId="{36BDC491-EB36-4A5E-BBB1-CBCC0B540EFD}" srcOrd="2" destOrd="0" presId="urn:microsoft.com/office/officeart/2005/8/layout/orgChart1"/>
    <dgm:cxn modelId="{CAF62E0E-864F-4980-8DD8-8F79288DFC4A}" type="presParOf" srcId="{E44C3E33-9BD3-4A26-B4B0-7C1491D436A2}" destId="{EF9EAEC1-0EAE-4A3C-BB17-7A2E92EBCB0C}" srcOrd="2" destOrd="0" presId="urn:microsoft.com/office/officeart/2005/8/layout/orgChart1"/>
    <dgm:cxn modelId="{59D9FD20-5E8E-4C1B-BA43-CB03562EE0F2}" type="presParOf" srcId="{C21483C4-E7E0-4E6B-95B6-FBFEC751BC73}" destId="{75D64084-CB85-40EF-8669-DA95F668086A}" srcOrd="4" destOrd="0" presId="urn:microsoft.com/office/officeart/2005/8/layout/orgChart1"/>
    <dgm:cxn modelId="{DECA787F-5264-4FCC-8BA9-6E98C790DB01}" type="presParOf" srcId="{C21483C4-E7E0-4E6B-95B6-FBFEC751BC73}" destId="{D94B4F57-A379-4DA6-A58C-74BA9215F468}" srcOrd="5" destOrd="0" presId="urn:microsoft.com/office/officeart/2005/8/layout/orgChart1"/>
    <dgm:cxn modelId="{17C11D6B-3CF0-4299-9270-7D2F0E3965FA}" type="presParOf" srcId="{D94B4F57-A379-4DA6-A58C-74BA9215F468}" destId="{064711E8-7E4A-45DB-82D0-49D91B07739D}" srcOrd="0" destOrd="0" presId="urn:microsoft.com/office/officeart/2005/8/layout/orgChart1"/>
    <dgm:cxn modelId="{A0987210-2EAE-4C83-8242-FD15DAA3A45C}" type="presParOf" srcId="{064711E8-7E4A-45DB-82D0-49D91B07739D}" destId="{D892DEA6-A553-4741-BD47-798992BD99C8}" srcOrd="0" destOrd="0" presId="urn:microsoft.com/office/officeart/2005/8/layout/orgChart1"/>
    <dgm:cxn modelId="{B28DFC20-903D-44EA-B073-4884F418A4A3}" type="presParOf" srcId="{064711E8-7E4A-45DB-82D0-49D91B07739D}" destId="{AC166420-5497-4D5A-88F4-29EA90B25D5B}" srcOrd="1" destOrd="0" presId="urn:microsoft.com/office/officeart/2005/8/layout/orgChart1"/>
    <dgm:cxn modelId="{F3DE6D3D-3561-44DA-9F71-018A58F58E6B}" type="presParOf" srcId="{D94B4F57-A379-4DA6-A58C-74BA9215F468}" destId="{4443B173-2465-48C1-8B32-BE0C820D03D6}" srcOrd="1" destOrd="0" presId="urn:microsoft.com/office/officeart/2005/8/layout/orgChart1"/>
    <dgm:cxn modelId="{8620B3FE-675A-4560-BB1F-B89B4EE597EF}" type="presParOf" srcId="{4443B173-2465-48C1-8B32-BE0C820D03D6}" destId="{B29A11BC-7AA7-4A03-AAB6-D855AF07AFB3}" srcOrd="0" destOrd="0" presId="urn:microsoft.com/office/officeart/2005/8/layout/orgChart1"/>
    <dgm:cxn modelId="{277BFE5C-E964-43DF-BBA3-EE63BBB2819E}" type="presParOf" srcId="{4443B173-2465-48C1-8B32-BE0C820D03D6}" destId="{53D447AC-4D4E-404C-AAE2-B41AF2054419}" srcOrd="1" destOrd="0" presId="urn:microsoft.com/office/officeart/2005/8/layout/orgChart1"/>
    <dgm:cxn modelId="{4FAA5EA0-C774-406C-A487-EC87ABB0DBD2}" type="presParOf" srcId="{53D447AC-4D4E-404C-AAE2-B41AF2054419}" destId="{39222FAB-8B7A-409B-8EAB-22F3900A8C37}" srcOrd="0" destOrd="0" presId="urn:microsoft.com/office/officeart/2005/8/layout/orgChart1"/>
    <dgm:cxn modelId="{95E69BC7-1633-4E1D-A975-C3BC4DA9BC50}" type="presParOf" srcId="{39222FAB-8B7A-409B-8EAB-22F3900A8C37}" destId="{788EE618-E9C9-40CF-88CA-B1169B0C9CC3}" srcOrd="0" destOrd="0" presId="urn:microsoft.com/office/officeart/2005/8/layout/orgChart1"/>
    <dgm:cxn modelId="{73D8725F-E119-4F61-ACAB-2D0781B7DEC5}" type="presParOf" srcId="{39222FAB-8B7A-409B-8EAB-22F3900A8C37}" destId="{763C3F88-247D-4653-A234-1DA01863220F}" srcOrd="1" destOrd="0" presId="urn:microsoft.com/office/officeart/2005/8/layout/orgChart1"/>
    <dgm:cxn modelId="{6BFC9F26-80ED-4A77-BB26-348789777DA5}" type="presParOf" srcId="{53D447AC-4D4E-404C-AAE2-B41AF2054419}" destId="{EF838EB4-7673-4F81-9F82-C7009107374F}" srcOrd="1" destOrd="0" presId="urn:microsoft.com/office/officeart/2005/8/layout/orgChart1"/>
    <dgm:cxn modelId="{ECA4C585-8E0B-4624-9C12-0C32F2B8D6CE}" type="presParOf" srcId="{53D447AC-4D4E-404C-AAE2-B41AF2054419}" destId="{2C688597-8F9E-4298-B097-15DADAC59EBD}" srcOrd="2" destOrd="0" presId="urn:microsoft.com/office/officeart/2005/8/layout/orgChart1"/>
    <dgm:cxn modelId="{73D827FD-B6B3-428E-8F16-C4EC6310E806}" type="presParOf" srcId="{4443B173-2465-48C1-8B32-BE0C820D03D6}" destId="{551AEED5-FC05-4EED-B9AE-352967112E5B}" srcOrd="2" destOrd="0" presId="urn:microsoft.com/office/officeart/2005/8/layout/orgChart1"/>
    <dgm:cxn modelId="{346F17A5-EC4C-4BE3-BDD3-1C5339469A6A}" type="presParOf" srcId="{4443B173-2465-48C1-8B32-BE0C820D03D6}" destId="{5B4838C0-FDC1-4B86-A970-072A8D9AAAC4}" srcOrd="3" destOrd="0" presId="urn:microsoft.com/office/officeart/2005/8/layout/orgChart1"/>
    <dgm:cxn modelId="{3D4C9782-24F5-468D-9256-0944A26D62BA}" type="presParOf" srcId="{5B4838C0-FDC1-4B86-A970-072A8D9AAAC4}" destId="{B6F29775-838E-4E71-B7A3-34CF56AD0C38}" srcOrd="0" destOrd="0" presId="urn:microsoft.com/office/officeart/2005/8/layout/orgChart1"/>
    <dgm:cxn modelId="{000B5C96-9864-40BD-B5BE-FCCC5446089C}" type="presParOf" srcId="{B6F29775-838E-4E71-B7A3-34CF56AD0C38}" destId="{A766325A-EBAD-4249-8CFE-84F368C863E4}" srcOrd="0" destOrd="0" presId="urn:microsoft.com/office/officeart/2005/8/layout/orgChart1"/>
    <dgm:cxn modelId="{BFE47E59-6080-400E-A89B-E3CDF083BA8F}" type="presParOf" srcId="{B6F29775-838E-4E71-B7A3-34CF56AD0C38}" destId="{B5F5A219-0DCF-4260-9B38-4B18F33971C4}" srcOrd="1" destOrd="0" presId="urn:microsoft.com/office/officeart/2005/8/layout/orgChart1"/>
    <dgm:cxn modelId="{08F6337D-260F-4DD7-9EF0-6C7B53D68CB8}" type="presParOf" srcId="{5B4838C0-FDC1-4B86-A970-072A8D9AAAC4}" destId="{4CF41B54-2B69-4FC4-8BBB-636DE740B066}" srcOrd="1" destOrd="0" presId="urn:microsoft.com/office/officeart/2005/8/layout/orgChart1"/>
    <dgm:cxn modelId="{385D363C-7258-43D0-9A29-1C012571D94F}" type="presParOf" srcId="{5B4838C0-FDC1-4B86-A970-072A8D9AAAC4}" destId="{12E9849B-1D49-47FB-8712-5C89CEEEB8D6}" srcOrd="2" destOrd="0" presId="urn:microsoft.com/office/officeart/2005/8/layout/orgChart1"/>
    <dgm:cxn modelId="{99260DA8-64EA-4AB0-B17E-5DC6322618EB}" type="presParOf" srcId="{D94B4F57-A379-4DA6-A58C-74BA9215F468}" destId="{E5A2387C-07F5-4E9B-A907-CFD84350C8D9}" srcOrd="2" destOrd="0" presId="urn:microsoft.com/office/officeart/2005/8/layout/orgChart1"/>
    <dgm:cxn modelId="{EF20F67E-83DF-478D-9754-935D1638D6F0}" type="presParOf" srcId="{C21483C4-E7E0-4E6B-95B6-FBFEC751BC73}" destId="{B3454624-D49D-444E-AAB5-A93A17E539ED}" srcOrd="6" destOrd="0" presId="urn:microsoft.com/office/officeart/2005/8/layout/orgChart1"/>
    <dgm:cxn modelId="{FF9B25F5-06DD-434C-AEE0-EF532C66C77F}" type="presParOf" srcId="{C21483C4-E7E0-4E6B-95B6-FBFEC751BC73}" destId="{D53D1FEB-019F-4D8D-897C-9DA48235FE78}" srcOrd="7" destOrd="0" presId="urn:microsoft.com/office/officeart/2005/8/layout/orgChart1"/>
    <dgm:cxn modelId="{9A1849C3-FFB7-4ED9-9F12-F7FA1DA417D0}" type="presParOf" srcId="{D53D1FEB-019F-4D8D-897C-9DA48235FE78}" destId="{3F354BE6-2757-41FD-A3FA-298CB5075E3A}" srcOrd="0" destOrd="0" presId="urn:microsoft.com/office/officeart/2005/8/layout/orgChart1"/>
    <dgm:cxn modelId="{CF2BD14B-DBFE-48AF-AC22-FD7F00642BFE}" type="presParOf" srcId="{3F354BE6-2757-41FD-A3FA-298CB5075E3A}" destId="{983AC405-C67D-4198-AEF1-2A72406A0832}" srcOrd="0" destOrd="0" presId="urn:microsoft.com/office/officeart/2005/8/layout/orgChart1"/>
    <dgm:cxn modelId="{52A6DAF6-0BC4-4303-B88C-48485EF71BF0}" type="presParOf" srcId="{3F354BE6-2757-41FD-A3FA-298CB5075E3A}" destId="{FED303CE-75B4-4D4A-8D59-A6F757F4BC6C}" srcOrd="1" destOrd="0" presId="urn:microsoft.com/office/officeart/2005/8/layout/orgChart1"/>
    <dgm:cxn modelId="{CFE8ADD3-EFF1-4C24-B7A2-18AD308567AE}" type="presParOf" srcId="{D53D1FEB-019F-4D8D-897C-9DA48235FE78}" destId="{9F3BA0A8-5AA5-4A49-AC87-9FEAD9F3B065}" srcOrd="1" destOrd="0" presId="urn:microsoft.com/office/officeart/2005/8/layout/orgChart1"/>
    <dgm:cxn modelId="{C325B139-69B7-4CB3-995E-80CD4C246085}" type="presParOf" srcId="{9F3BA0A8-5AA5-4A49-AC87-9FEAD9F3B065}" destId="{F4972142-28D4-4FFB-BEE4-68A1704C1384}" srcOrd="0" destOrd="0" presId="urn:microsoft.com/office/officeart/2005/8/layout/orgChart1"/>
    <dgm:cxn modelId="{D6214B18-3FAE-48F5-98E3-25B358870B46}" type="presParOf" srcId="{9F3BA0A8-5AA5-4A49-AC87-9FEAD9F3B065}" destId="{3C3CA709-0EEA-4E7D-B40B-25E9B4BF1ECB}" srcOrd="1" destOrd="0" presId="urn:microsoft.com/office/officeart/2005/8/layout/orgChart1"/>
    <dgm:cxn modelId="{43B2F536-2178-4E56-B362-949421FAF820}" type="presParOf" srcId="{3C3CA709-0EEA-4E7D-B40B-25E9B4BF1ECB}" destId="{54C8756D-D234-4FBC-9B62-E2F26CF2B5D8}" srcOrd="0" destOrd="0" presId="urn:microsoft.com/office/officeart/2005/8/layout/orgChart1"/>
    <dgm:cxn modelId="{F4165C09-86D5-4E1B-939B-00FA47D585CB}" type="presParOf" srcId="{54C8756D-D234-4FBC-9B62-E2F26CF2B5D8}" destId="{801C235E-552C-4842-A1E9-9610C948DBAE}" srcOrd="0" destOrd="0" presId="urn:microsoft.com/office/officeart/2005/8/layout/orgChart1"/>
    <dgm:cxn modelId="{206A4A0C-3409-4FFC-9B9C-45F7824691BB}" type="presParOf" srcId="{54C8756D-D234-4FBC-9B62-E2F26CF2B5D8}" destId="{26C85F8F-E6A8-4505-90BC-E059262D8E2C}" srcOrd="1" destOrd="0" presId="urn:microsoft.com/office/officeart/2005/8/layout/orgChart1"/>
    <dgm:cxn modelId="{8F2FE7BD-5238-4A57-837B-A4E6501F996E}" type="presParOf" srcId="{3C3CA709-0EEA-4E7D-B40B-25E9B4BF1ECB}" destId="{D06FA8BD-70B4-405E-83F8-7DF4C6DDFAB8}" srcOrd="1" destOrd="0" presId="urn:microsoft.com/office/officeart/2005/8/layout/orgChart1"/>
    <dgm:cxn modelId="{2E107D3E-2146-423A-910F-02B6FDA83AC4}" type="presParOf" srcId="{3C3CA709-0EEA-4E7D-B40B-25E9B4BF1ECB}" destId="{887FADB1-9B8E-4A8D-B1C0-AF201A18EA5C}" srcOrd="2" destOrd="0" presId="urn:microsoft.com/office/officeart/2005/8/layout/orgChart1"/>
    <dgm:cxn modelId="{F32FA7AF-D2F7-4AFF-9347-B348DFC077FC}" type="presParOf" srcId="{9F3BA0A8-5AA5-4A49-AC87-9FEAD9F3B065}" destId="{4A35967F-D9A7-4A1A-81A9-820C7E9F67A3}" srcOrd="2" destOrd="0" presId="urn:microsoft.com/office/officeart/2005/8/layout/orgChart1"/>
    <dgm:cxn modelId="{53EAA474-CFE5-4BBA-9E21-69DC0E6AC3A4}" type="presParOf" srcId="{9F3BA0A8-5AA5-4A49-AC87-9FEAD9F3B065}" destId="{FDF90A5F-8536-431E-B88E-5FF8AF7F84D9}" srcOrd="3" destOrd="0" presId="urn:microsoft.com/office/officeart/2005/8/layout/orgChart1"/>
    <dgm:cxn modelId="{AB50CBA6-962F-4AE8-BE40-3AB294832F9E}" type="presParOf" srcId="{FDF90A5F-8536-431E-B88E-5FF8AF7F84D9}" destId="{8FF891C3-E693-44EE-819D-18EE98FBFC83}" srcOrd="0" destOrd="0" presId="urn:microsoft.com/office/officeart/2005/8/layout/orgChart1"/>
    <dgm:cxn modelId="{209F2F2D-837B-4B26-8634-97842C3A6354}" type="presParOf" srcId="{8FF891C3-E693-44EE-819D-18EE98FBFC83}" destId="{0466F1EA-5CFB-40F1-8752-328285226388}" srcOrd="0" destOrd="0" presId="urn:microsoft.com/office/officeart/2005/8/layout/orgChart1"/>
    <dgm:cxn modelId="{A554E698-1311-4524-A271-C6969B2E00EA}" type="presParOf" srcId="{8FF891C3-E693-44EE-819D-18EE98FBFC83}" destId="{3A1B9BDE-8C64-455C-BC68-AB11197B19F5}" srcOrd="1" destOrd="0" presId="urn:microsoft.com/office/officeart/2005/8/layout/orgChart1"/>
    <dgm:cxn modelId="{4D1201A7-847F-4436-B875-EB8F7076BD90}" type="presParOf" srcId="{FDF90A5F-8536-431E-B88E-5FF8AF7F84D9}" destId="{5620DD8F-BE58-4B46-B666-F0E77FB7E31C}" srcOrd="1" destOrd="0" presId="urn:microsoft.com/office/officeart/2005/8/layout/orgChart1"/>
    <dgm:cxn modelId="{079E3C9A-14CA-4D14-A181-96CC511DC898}" type="presParOf" srcId="{FDF90A5F-8536-431E-B88E-5FF8AF7F84D9}" destId="{3D483491-FC14-4B5B-9CA9-3763A31E8A5C}" srcOrd="2" destOrd="0" presId="urn:microsoft.com/office/officeart/2005/8/layout/orgChart1"/>
    <dgm:cxn modelId="{D6433D02-0E1A-4FEB-BCA3-D724567CA99E}" type="presParOf" srcId="{D53D1FEB-019F-4D8D-897C-9DA48235FE78}" destId="{F81542D7-79C6-40FB-B5DB-BA550D02EEBD}" srcOrd="2" destOrd="0" presId="urn:microsoft.com/office/officeart/2005/8/layout/orgChart1"/>
    <dgm:cxn modelId="{34A167F8-136D-4280-94DE-B5DDD712835D}" type="presParOf" srcId="{152C1934-C2B7-4B56-B110-B6C29E03CB0D}" destId="{18376C7A-D493-4B38-AE05-951A697A69C9}"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4E5705C-CF79-4600-8264-ED5F1C07DB19}"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IN"/>
        </a:p>
      </dgm:t>
    </dgm:pt>
    <dgm:pt modelId="{BC4A3C47-4661-49D3-852F-F828A767815A}">
      <dgm:prSet/>
      <dgm:spPr>
        <a:solidFill>
          <a:srgbClr val="002060"/>
        </a:solidFill>
      </dgm:spPr>
      <dgm:t>
        <a:bodyPr/>
        <a:lstStyle/>
        <a:p>
          <a:pPr rtl="0"/>
          <a:r>
            <a:rPr lang="en-IN" dirty="0">
              <a:latin typeface="Century Gothic" panose="020B0502020202020204" pitchFamily="34" charset="0"/>
            </a:rPr>
            <a:t>Key market drivers</a:t>
          </a:r>
        </a:p>
      </dgm:t>
    </dgm:pt>
    <dgm:pt modelId="{DFF02CDD-943D-4CB7-83E6-1AAA9025C9BA}" type="parTrans" cxnId="{EF511126-EB34-40C8-9031-CE3C0A135D78}">
      <dgm:prSet/>
      <dgm:spPr/>
      <dgm:t>
        <a:bodyPr/>
        <a:lstStyle/>
        <a:p>
          <a:endParaRPr lang="en-IN"/>
        </a:p>
      </dgm:t>
    </dgm:pt>
    <dgm:pt modelId="{0CEF1237-556C-45AC-B51B-A3EDE45436EA}" type="sibTrans" cxnId="{EF511126-EB34-40C8-9031-CE3C0A135D78}">
      <dgm:prSet/>
      <dgm:spPr/>
      <dgm:t>
        <a:bodyPr/>
        <a:lstStyle/>
        <a:p>
          <a:endParaRPr lang="en-IN"/>
        </a:p>
      </dgm:t>
    </dgm:pt>
    <dgm:pt modelId="{029F7B79-731F-4291-8722-8744ED2C9A6E}">
      <dgm:prSet/>
      <dgm:spPr/>
      <dgm:t>
        <a:bodyPr/>
        <a:lstStyle/>
        <a:p>
          <a:pPr rtl="0"/>
          <a:r>
            <a:rPr lang="en-US" b="0" dirty="0">
              <a:latin typeface="Century Gothic" panose="020B0502020202020204" pitchFamily="34" charset="0"/>
            </a:rPr>
            <a:t>Rising adoption of personal mobility</a:t>
          </a:r>
          <a:endParaRPr lang="en-IN" b="0" dirty="0">
            <a:latin typeface="Century Gothic" panose="020B0502020202020204" pitchFamily="34" charset="0"/>
          </a:endParaRPr>
        </a:p>
      </dgm:t>
    </dgm:pt>
    <dgm:pt modelId="{C431DB89-55BE-4B2B-B0B0-120EBD506D03}" type="parTrans" cxnId="{B432A527-33B7-4062-8E1B-2729515F96A0}">
      <dgm:prSet/>
      <dgm:spPr/>
      <dgm:t>
        <a:bodyPr/>
        <a:lstStyle/>
        <a:p>
          <a:endParaRPr lang="en-IN"/>
        </a:p>
      </dgm:t>
    </dgm:pt>
    <dgm:pt modelId="{72AA479D-1279-430D-BC7C-E934BBB9E40F}" type="sibTrans" cxnId="{B432A527-33B7-4062-8E1B-2729515F96A0}">
      <dgm:prSet/>
      <dgm:spPr/>
      <dgm:t>
        <a:bodyPr/>
        <a:lstStyle/>
        <a:p>
          <a:endParaRPr lang="en-IN"/>
        </a:p>
      </dgm:t>
    </dgm:pt>
    <dgm:pt modelId="{3B7F8B48-8A2B-498B-BDCF-7A070446A615}">
      <dgm:prSet/>
      <dgm:spPr/>
      <dgm:t>
        <a:bodyPr/>
        <a:lstStyle/>
        <a:p>
          <a:pPr rtl="0"/>
          <a:r>
            <a:rPr lang="en-IN" b="0" dirty="0">
              <a:latin typeface="Century Gothic" panose="020B0502020202020204" pitchFamily="34" charset="0"/>
            </a:rPr>
            <a:t>Low car penetration &amp; rising family income</a:t>
          </a:r>
        </a:p>
      </dgm:t>
    </dgm:pt>
    <dgm:pt modelId="{2033AAFA-EC5F-49DA-A29D-4ED1015E1CA3}" type="parTrans" cxnId="{95431D0A-285E-4A44-8B58-FD09512F3744}">
      <dgm:prSet/>
      <dgm:spPr/>
      <dgm:t>
        <a:bodyPr/>
        <a:lstStyle/>
        <a:p>
          <a:endParaRPr lang="en-IN"/>
        </a:p>
      </dgm:t>
    </dgm:pt>
    <dgm:pt modelId="{089C58CD-F76D-426F-BB7B-D8A862A3D8CC}" type="sibTrans" cxnId="{95431D0A-285E-4A44-8B58-FD09512F3744}">
      <dgm:prSet/>
      <dgm:spPr/>
      <dgm:t>
        <a:bodyPr/>
        <a:lstStyle/>
        <a:p>
          <a:endParaRPr lang="en-IN"/>
        </a:p>
      </dgm:t>
    </dgm:pt>
    <dgm:pt modelId="{35CD02FE-DB8C-439B-84A0-EC7E273626B6}">
      <dgm:prSet/>
      <dgm:spPr/>
      <dgm:t>
        <a:bodyPr/>
        <a:lstStyle/>
        <a:p>
          <a:pPr rtl="0"/>
          <a:r>
            <a:rPr lang="en-US" b="0" dirty="0">
              <a:latin typeface="Century Gothic" panose="020B0502020202020204" pitchFamily="34" charset="0"/>
            </a:rPr>
            <a:t>Greater Availability of cheaper and easier finance</a:t>
          </a:r>
          <a:endParaRPr lang="en-IN" b="0" dirty="0">
            <a:latin typeface="Century Gothic" panose="020B0502020202020204" pitchFamily="34" charset="0"/>
          </a:endParaRPr>
        </a:p>
      </dgm:t>
    </dgm:pt>
    <dgm:pt modelId="{F4D94644-05DC-44A3-A416-A027C178921D}" type="parTrans" cxnId="{436AE27C-E9A0-41B9-9A98-06B21A54A116}">
      <dgm:prSet/>
      <dgm:spPr/>
      <dgm:t>
        <a:bodyPr/>
        <a:lstStyle/>
        <a:p>
          <a:endParaRPr lang="en-IN"/>
        </a:p>
      </dgm:t>
    </dgm:pt>
    <dgm:pt modelId="{805CD00A-B733-4180-9AB6-F71004064512}" type="sibTrans" cxnId="{436AE27C-E9A0-41B9-9A98-06B21A54A116}">
      <dgm:prSet/>
      <dgm:spPr/>
      <dgm:t>
        <a:bodyPr/>
        <a:lstStyle/>
        <a:p>
          <a:endParaRPr lang="en-IN"/>
        </a:p>
      </dgm:t>
    </dgm:pt>
    <dgm:pt modelId="{168D0264-DA12-4AB0-B36A-26E8E3BDD195}">
      <dgm:prSet/>
      <dgm:spPr/>
      <dgm:t>
        <a:bodyPr/>
        <a:lstStyle/>
        <a:p>
          <a:pPr rtl="0"/>
          <a:r>
            <a:rPr lang="en-US" b="0" dirty="0">
              <a:latin typeface="Century Gothic" panose="020B0502020202020204" pitchFamily="34" charset="0"/>
            </a:rPr>
            <a:t>Strong policy support from government</a:t>
          </a:r>
          <a:endParaRPr lang="en-IN" b="0" dirty="0">
            <a:latin typeface="Century Gothic" panose="020B0502020202020204" pitchFamily="34" charset="0"/>
          </a:endParaRPr>
        </a:p>
      </dgm:t>
    </dgm:pt>
    <dgm:pt modelId="{F34716BB-CD52-47FB-BD65-5B8A2E9C75DE}" type="parTrans" cxnId="{3A425F27-C9A6-4CCC-9043-EB3E9A026E8F}">
      <dgm:prSet/>
      <dgm:spPr/>
      <dgm:t>
        <a:bodyPr/>
        <a:lstStyle/>
        <a:p>
          <a:endParaRPr lang="en-IN"/>
        </a:p>
      </dgm:t>
    </dgm:pt>
    <dgm:pt modelId="{E3587C19-5E94-4A40-B33C-EF546A703327}" type="sibTrans" cxnId="{3A425F27-C9A6-4CCC-9043-EB3E9A026E8F}">
      <dgm:prSet/>
      <dgm:spPr/>
      <dgm:t>
        <a:bodyPr/>
        <a:lstStyle/>
        <a:p>
          <a:endParaRPr lang="en-IN"/>
        </a:p>
      </dgm:t>
    </dgm:pt>
    <dgm:pt modelId="{6980F0B9-EB44-45F8-BCC0-979C76E4CE98}" type="pres">
      <dgm:prSet presAssocID="{B4E5705C-CF79-4600-8264-ED5F1C07DB19}" presName="linearFlow" presStyleCnt="0">
        <dgm:presLayoutVars>
          <dgm:dir/>
          <dgm:animLvl val="lvl"/>
          <dgm:resizeHandles val="exact"/>
        </dgm:presLayoutVars>
      </dgm:prSet>
      <dgm:spPr/>
    </dgm:pt>
    <dgm:pt modelId="{22EA15C3-949C-41BD-89E9-474801C5BF51}" type="pres">
      <dgm:prSet presAssocID="{BC4A3C47-4661-49D3-852F-F828A767815A}" presName="composite" presStyleCnt="0"/>
      <dgm:spPr/>
    </dgm:pt>
    <dgm:pt modelId="{A13FA21F-73D1-4285-9375-37492BBA41B7}" type="pres">
      <dgm:prSet presAssocID="{BC4A3C47-4661-49D3-852F-F828A767815A}" presName="parentText" presStyleLbl="alignNode1" presStyleIdx="0" presStyleCnt="1">
        <dgm:presLayoutVars>
          <dgm:chMax val="1"/>
          <dgm:bulletEnabled val="1"/>
        </dgm:presLayoutVars>
      </dgm:prSet>
      <dgm:spPr/>
    </dgm:pt>
    <dgm:pt modelId="{11CD1C23-53FB-444F-A691-BB9FE99FAC21}" type="pres">
      <dgm:prSet presAssocID="{BC4A3C47-4661-49D3-852F-F828A767815A}" presName="descendantText" presStyleLbl="alignAcc1" presStyleIdx="0" presStyleCnt="1">
        <dgm:presLayoutVars>
          <dgm:bulletEnabled val="1"/>
        </dgm:presLayoutVars>
      </dgm:prSet>
      <dgm:spPr/>
    </dgm:pt>
  </dgm:ptLst>
  <dgm:cxnLst>
    <dgm:cxn modelId="{95431D0A-285E-4A44-8B58-FD09512F3744}" srcId="{BC4A3C47-4661-49D3-852F-F828A767815A}" destId="{3B7F8B48-8A2B-498B-BDCF-7A070446A615}" srcOrd="1" destOrd="0" parTransId="{2033AAFA-EC5F-49DA-A29D-4ED1015E1CA3}" sibTransId="{089C58CD-F76D-426F-BB7B-D8A862A3D8CC}"/>
    <dgm:cxn modelId="{BBDD6816-7673-48C9-A3E6-8C1068AAA638}" type="presOf" srcId="{3B7F8B48-8A2B-498B-BDCF-7A070446A615}" destId="{11CD1C23-53FB-444F-A691-BB9FE99FAC21}" srcOrd="0" destOrd="1" presId="urn:microsoft.com/office/officeart/2005/8/layout/chevron2"/>
    <dgm:cxn modelId="{EF511126-EB34-40C8-9031-CE3C0A135D78}" srcId="{B4E5705C-CF79-4600-8264-ED5F1C07DB19}" destId="{BC4A3C47-4661-49D3-852F-F828A767815A}" srcOrd="0" destOrd="0" parTransId="{DFF02CDD-943D-4CB7-83E6-1AAA9025C9BA}" sibTransId="{0CEF1237-556C-45AC-B51B-A3EDE45436EA}"/>
    <dgm:cxn modelId="{3A425F27-C9A6-4CCC-9043-EB3E9A026E8F}" srcId="{BC4A3C47-4661-49D3-852F-F828A767815A}" destId="{168D0264-DA12-4AB0-B36A-26E8E3BDD195}" srcOrd="3" destOrd="0" parTransId="{F34716BB-CD52-47FB-BD65-5B8A2E9C75DE}" sibTransId="{E3587C19-5E94-4A40-B33C-EF546A703327}"/>
    <dgm:cxn modelId="{B432A527-33B7-4062-8E1B-2729515F96A0}" srcId="{BC4A3C47-4661-49D3-852F-F828A767815A}" destId="{029F7B79-731F-4291-8722-8744ED2C9A6E}" srcOrd="0" destOrd="0" parTransId="{C431DB89-55BE-4B2B-B0B0-120EBD506D03}" sibTransId="{72AA479D-1279-430D-BC7C-E934BBB9E40F}"/>
    <dgm:cxn modelId="{436AE27C-E9A0-41B9-9A98-06B21A54A116}" srcId="{BC4A3C47-4661-49D3-852F-F828A767815A}" destId="{35CD02FE-DB8C-439B-84A0-EC7E273626B6}" srcOrd="2" destOrd="0" parTransId="{F4D94644-05DC-44A3-A416-A027C178921D}" sibTransId="{805CD00A-B733-4180-9AB6-F71004064512}"/>
    <dgm:cxn modelId="{BA660F7D-14AE-4C42-A680-95B555560337}" type="presOf" srcId="{35CD02FE-DB8C-439B-84A0-EC7E273626B6}" destId="{11CD1C23-53FB-444F-A691-BB9FE99FAC21}" srcOrd="0" destOrd="2" presId="urn:microsoft.com/office/officeart/2005/8/layout/chevron2"/>
    <dgm:cxn modelId="{F50030A6-7E9D-437A-A4F8-213AE1547961}" type="presOf" srcId="{168D0264-DA12-4AB0-B36A-26E8E3BDD195}" destId="{11CD1C23-53FB-444F-A691-BB9FE99FAC21}" srcOrd="0" destOrd="3" presId="urn:microsoft.com/office/officeart/2005/8/layout/chevron2"/>
    <dgm:cxn modelId="{4C62A6CE-7334-41B2-9948-D3B6D4105EBE}" type="presOf" srcId="{BC4A3C47-4661-49D3-852F-F828A767815A}" destId="{A13FA21F-73D1-4285-9375-37492BBA41B7}" srcOrd="0" destOrd="0" presId="urn:microsoft.com/office/officeart/2005/8/layout/chevron2"/>
    <dgm:cxn modelId="{CD1C40D3-6B2E-4FBF-A747-3237E70A3600}" type="presOf" srcId="{B4E5705C-CF79-4600-8264-ED5F1C07DB19}" destId="{6980F0B9-EB44-45F8-BCC0-979C76E4CE98}" srcOrd="0" destOrd="0" presId="urn:microsoft.com/office/officeart/2005/8/layout/chevron2"/>
    <dgm:cxn modelId="{324B80E8-4FF2-4051-B400-915A667C3AF1}" type="presOf" srcId="{029F7B79-731F-4291-8722-8744ED2C9A6E}" destId="{11CD1C23-53FB-444F-A691-BB9FE99FAC21}" srcOrd="0" destOrd="0" presId="urn:microsoft.com/office/officeart/2005/8/layout/chevron2"/>
    <dgm:cxn modelId="{6BE7B078-EB08-4AF3-82FE-24B51060B60D}" type="presParOf" srcId="{6980F0B9-EB44-45F8-BCC0-979C76E4CE98}" destId="{22EA15C3-949C-41BD-89E9-474801C5BF51}" srcOrd="0" destOrd="0" presId="urn:microsoft.com/office/officeart/2005/8/layout/chevron2"/>
    <dgm:cxn modelId="{FE8623CF-7C14-4FF9-99C6-E9EB42123824}" type="presParOf" srcId="{22EA15C3-949C-41BD-89E9-474801C5BF51}" destId="{A13FA21F-73D1-4285-9375-37492BBA41B7}" srcOrd="0" destOrd="0" presId="urn:microsoft.com/office/officeart/2005/8/layout/chevron2"/>
    <dgm:cxn modelId="{BFA78448-F2F7-4D29-8265-C6AA024E604C}" type="presParOf" srcId="{22EA15C3-949C-41BD-89E9-474801C5BF51}" destId="{11CD1C23-53FB-444F-A691-BB9FE99FAC21}"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35967F-D9A7-4A1A-81A9-820C7E9F67A3}">
      <dsp:nvSpPr>
        <dsp:cNvPr id="0" name=""/>
        <dsp:cNvSpPr/>
      </dsp:nvSpPr>
      <dsp:spPr>
        <a:xfrm>
          <a:off x="7170363" y="1794500"/>
          <a:ext cx="222391" cy="1734650"/>
        </a:xfrm>
        <a:custGeom>
          <a:avLst/>
          <a:gdLst/>
          <a:ahLst/>
          <a:cxnLst/>
          <a:rect l="0" t="0" r="0" b="0"/>
          <a:pathLst>
            <a:path>
              <a:moveTo>
                <a:pt x="0" y="0"/>
              </a:moveTo>
              <a:lnTo>
                <a:pt x="0" y="1734650"/>
              </a:lnTo>
              <a:lnTo>
                <a:pt x="222391" y="173465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4972142-28D4-4FFB-BEE4-68A1704C1384}">
      <dsp:nvSpPr>
        <dsp:cNvPr id="0" name=""/>
        <dsp:cNvSpPr/>
      </dsp:nvSpPr>
      <dsp:spPr>
        <a:xfrm>
          <a:off x="7170363" y="1794500"/>
          <a:ext cx="222391" cy="681999"/>
        </a:xfrm>
        <a:custGeom>
          <a:avLst/>
          <a:gdLst/>
          <a:ahLst/>
          <a:cxnLst/>
          <a:rect l="0" t="0" r="0" b="0"/>
          <a:pathLst>
            <a:path>
              <a:moveTo>
                <a:pt x="0" y="0"/>
              </a:moveTo>
              <a:lnTo>
                <a:pt x="0" y="681999"/>
              </a:lnTo>
              <a:lnTo>
                <a:pt x="222391" y="681999"/>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3454624-D49D-444E-AAB5-A93A17E539ED}">
      <dsp:nvSpPr>
        <dsp:cNvPr id="0" name=""/>
        <dsp:cNvSpPr/>
      </dsp:nvSpPr>
      <dsp:spPr>
        <a:xfrm>
          <a:off x="5072474" y="741849"/>
          <a:ext cx="2690932" cy="311347"/>
        </a:xfrm>
        <a:custGeom>
          <a:avLst/>
          <a:gdLst/>
          <a:ahLst/>
          <a:cxnLst/>
          <a:rect l="0" t="0" r="0" b="0"/>
          <a:pathLst>
            <a:path>
              <a:moveTo>
                <a:pt x="0" y="0"/>
              </a:moveTo>
              <a:lnTo>
                <a:pt x="0" y="155673"/>
              </a:lnTo>
              <a:lnTo>
                <a:pt x="2690932" y="155673"/>
              </a:lnTo>
              <a:lnTo>
                <a:pt x="2690932" y="31134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51AEED5-FC05-4EED-B9AE-352967112E5B}">
      <dsp:nvSpPr>
        <dsp:cNvPr id="0" name=""/>
        <dsp:cNvSpPr/>
      </dsp:nvSpPr>
      <dsp:spPr>
        <a:xfrm>
          <a:off x="5376408" y="1794500"/>
          <a:ext cx="222391" cy="1734650"/>
        </a:xfrm>
        <a:custGeom>
          <a:avLst/>
          <a:gdLst/>
          <a:ahLst/>
          <a:cxnLst/>
          <a:rect l="0" t="0" r="0" b="0"/>
          <a:pathLst>
            <a:path>
              <a:moveTo>
                <a:pt x="0" y="0"/>
              </a:moveTo>
              <a:lnTo>
                <a:pt x="0" y="1734650"/>
              </a:lnTo>
              <a:lnTo>
                <a:pt x="222391" y="173465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29A11BC-7AA7-4A03-AAB6-D855AF07AFB3}">
      <dsp:nvSpPr>
        <dsp:cNvPr id="0" name=""/>
        <dsp:cNvSpPr/>
      </dsp:nvSpPr>
      <dsp:spPr>
        <a:xfrm>
          <a:off x="5376408" y="1794500"/>
          <a:ext cx="222391" cy="681999"/>
        </a:xfrm>
        <a:custGeom>
          <a:avLst/>
          <a:gdLst/>
          <a:ahLst/>
          <a:cxnLst/>
          <a:rect l="0" t="0" r="0" b="0"/>
          <a:pathLst>
            <a:path>
              <a:moveTo>
                <a:pt x="0" y="0"/>
              </a:moveTo>
              <a:lnTo>
                <a:pt x="0" y="681999"/>
              </a:lnTo>
              <a:lnTo>
                <a:pt x="222391" y="681999"/>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5D64084-CB85-40EF-8669-DA95F668086A}">
      <dsp:nvSpPr>
        <dsp:cNvPr id="0" name=""/>
        <dsp:cNvSpPr/>
      </dsp:nvSpPr>
      <dsp:spPr>
        <a:xfrm>
          <a:off x="5072474" y="741849"/>
          <a:ext cx="896977" cy="311347"/>
        </a:xfrm>
        <a:custGeom>
          <a:avLst/>
          <a:gdLst/>
          <a:ahLst/>
          <a:cxnLst/>
          <a:rect l="0" t="0" r="0" b="0"/>
          <a:pathLst>
            <a:path>
              <a:moveTo>
                <a:pt x="0" y="0"/>
              </a:moveTo>
              <a:lnTo>
                <a:pt x="0" y="155673"/>
              </a:lnTo>
              <a:lnTo>
                <a:pt x="896977" y="155673"/>
              </a:lnTo>
              <a:lnTo>
                <a:pt x="896977" y="31134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486C4C9-29BB-4AEF-A3E8-AF622CB20A6B}">
      <dsp:nvSpPr>
        <dsp:cNvPr id="0" name=""/>
        <dsp:cNvSpPr/>
      </dsp:nvSpPr>
      <dsp:spPr>
        <a:xfrm>
          <a:off x="3582453" y="1794500"/>
          <a:ext cx="222391" cy="2787301"/>
        </a:xfrm>
        <a:custGeom>
          <a:avLst/>
          <a:gdLst/>
          <a:ahLst/>
          <a:cxnLst/>
          <a:rect l="0" t="0" r="0" b="0"/>
          <a:pathLst>
            <a:path>
              <a:moveTo>
                <a:pt x="0" y="0"/>
              </a:moveTo>
              <a:lnTo>
                <a:pt x="0" y="2787301"/>
              </a:lnTo>
              <a:lnTo>
                <a:pt x="222391" y="278730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69061EC-84EF-4FE1-A4CB-55FBCA4F87C5}">
      <dsp:nvSpPr>
        <dsp:cNvPr id="0" name=""/>
        <dsp:cNvSpPr/>
      </dsp:nvSpPr>
      <dsp:spPr>
        <a:xfrm>
          <a:off x="3582453" y="1794500"/>
          <a:ext cx="222391" cy="1734650"/>
        </a:xfrm>
        <a:custGeom>
          <a:avLst/>
          <a:gdLst/>
          <a:ahLst/>
          <a:cxnLst/>
          <a:rect l="0" t="0" r="0" b="0"/>
          <a:pathLst>
            <a:path>
              <a:moveTo>
                <a:pt x="0" y="0"/>
              </a:moveTo>
              <a:lnTo>
                <a:pt x="0" y="1734650"/>
              </a:lnTo>
              <a:lnTo>
                <a:pt x="222391" y="173465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35CBED-3C87-423A-A650-7599F98B9BB6}">
      <dsp:nvSpPr>
        <dsp:cNvPr id="0" name=""/>
        <dsp:cNvSpPr/>
      </dsp:nvSpPr>
      <dsp:spPr>
        <a:xfrm>
          <a:off x="3582453" y="1794500"/>
          <a:ext cx="222391" cy="681999"/>
        </a:xfrm>
        <a:custGeom>
          <a:avLst/>
          <a:gdLst/>
          <a:ahLst/>
          <a:cxnLst/>
          <a:rect l="0" t="0" r="0" b="0"/>
          <a:pathLst>
            <a:path>
              <a:moveTo>
                <a:pt x="0" y="0"/>
              </a:moveTo>
              <a:lnTo>
                <a:pt x="0" y="681999"/>
              </a:lnTo>
              <a:lnTo>
                <a:pt x="222391" y="681999"/>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7B10196-FD42-4D93-AA6B-9271F5BC3DEE}">
      <dsp:nvSpPr>
        <dsp:cNvPr id="0" name=""/>
        <dsp:cNvSpPr/>
      </dsp:nvSpPr>
      <dsp:spPr>
        <a:xfrm>
          <a:off x="4175496" y="741849"/>
          <a:ext cx="896977" cy="311347"/>
        </a:xfrm>
        <a:custGeom>
          <a:avLst/>
          <a:gdLst/>
          <a:ahLst/>
          <a:cxnLst/>
          <a:rect l="0" t="0" r="0" b="0"/>
          <a:pathLst>
            <a:path>
              <a:moveTo>
                <a:pt x="896977" y="0"/>
              </a:moveTo>
              <a:lnTo>
                <a:pt x="896977" y="155673"/>
              </a:lnTo>
              <a:lnTo>
                <a:pt x="0" y="155673"/>
              </a:lnTo>
              <a:lnTo>
                <a:pt x="0" y="31134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DD8A0D6-4084-477E-8DB8-D5DBC6199E67}">
      <dsp:nvSpPr>
        <dsp:cNvPr id="0" name=""/>
        <dsp:cNvSpPr/>
      </dsp:nvSpPr>
      <dsp:spPr>
        <a:xfrm>
          <a:off x="1788499" y="1794500"/>
          <a:ext cx="222391" cy="2787301"/>
        </a:xfrm>
        <a:custGeom>
          <a:avLst/>
          <a:gdLst/>
          <a:ahLst/>
          <a:cxnLst/>
          <a:rect l="0" t="0" r="0" b="0"/>
          <a:pathLst>
            <a:path>
              <a:moveTo>
                <a:pt x="0" y="0"/>
              </a:moveTo>
              <a:lnTo>
                <a:pt x="0" y="2787301"/>
              </a:lnTo>
              <a:lnTo>
                <a:pt x="222391" y="278730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F4893A1-B62C-4CDE-BF26-16D1EAA5FF35}">
      <dsp:nvSpPr>
        <dsp:cNvPr id="0" name=""/>
        <dsp:cNvSpPr/>
      </dsp:nvSpPr>
      <dsp:spPr>
        <a:xfrm>
          <a:off x="1788499" y="1794500"/>
          <a:ext cx="222391" cy="1734650"/>
        </a:xfrm>
        <a:custGeom>
          <a:avLst/>
          <a:gdLst/>
          <a:ahLst/>
          <a:cxnLst/>
          <a:rect l="0" t="0" r="0" b="0"/>
          <a:pathLst>
            <a:path>
              <a:moveTo>
                <a:pt x="0" y="0"/>
              </a:moveTo>
              <a:lnTo>
                <a:pt x="0" y="1734650"/>
              </a:lnTo>
              <a:lnTo>
                <a:pt x="222391" y="173465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155E35F-7EFA-43B6-8BB6-155DAEBC0262}">
      <dsp:nvSpPr>
        <dsp:cNvPr id="0" name=""/>
        <dsp:cNvSpPr/>
      </dsp:nvSpPr>
      <dsp:spPr>
        <a:xfrm>
          <a:off x="1788499" y="1794500"/>
          <a:ext cx="222391" cy="681999"/>
        </a:xfrm>
        <a:custGeom>
          <a:avLst/>
          <a:gdLst/>
          <a:ahLst/>
          <a:cxnLst/>
          <a:rect l="0" t="0" r="0" b="0"/>
          <a:pathLst>
            <a:path>
              <a:moveTo>
                <a:pt x="0" y="0"/>
              </a:moveTo>
              <a:lnTo>
                <a:pt x="0" y="681999"/>
              </a:lnTo>
              <a:lnTo>
                <a:pt x="222391" y="681999"/>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72AA7A2-9131-4B85-8D3A-04ECC3F6DED5}">
      <dsp:nvSpPr>
        <dsp:cNvPr id="0" name=""/>
        <dsp:cNvSpPr/>
      </dsp:nvSpPr>
      <dsp:spPr>
        <a:xfrm>
          <a:off x="2381542" y="741849"/>
          <a:ext cx="2690932" cy="311347"/>
        </a:xfrm>
        <a:custGeom>
          <a:avLst/>
          <a:gdLst/>
          <a:ahLst/>
          <a:cxnLst/>
          <a:rect l="0" t="0" r="0" b="0"/>
          <a:pathLst>
            <a:path>
              <a:moveTo>
                <a:pt x="2690932" y="0"/>
              </a:moveTo>
              <a:lnTo>
                <a:pt x="2690932" y="155673"/>
              </a:lnTo>
              <a:lnTo>
                <a:pt x="0" y="155673"/>
              </a:lnTo>
              <a:lnTo>
                <a:pt x="0" y="31134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159326C-766D-4D31-9F12-6B68D38AD046}">
      <dsp:nvSpPr>
        <dsp:cNvPr id="0" name=""/>
        <dsp:cNvSpPr/>
      </dsp:nvSpPr>
      <dsp:spPr>
        <a:xfrm>
          <a:off x="3322508" y="546"/>
          <a:ext cx="3499931" cy="741303"/>
        </a:xfrm>
        <a:prstGeom prst="rect">
          <a:avLst/>
        </a:prstGeom>
        <a:solidFill>
          <a:srgbClr val="002060"/>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lvl="0" indent="0" algn="ctr" defTabSz="1066800" rtl="0">
            <a:lnSpc>
              <a:spcPct val="90000"/>
            </a:lnSpc>
            <a:spcBef>
              <a:spcPct val="0"/>
            </a:spcBef>
            <a:spcAft>
              <a:spcPct val="35000"/>
            </a:spcAft>
            <a:buNone/>
          </a:pPr>
          <a:r>
            <a:rPr lang="en-US" sz="2400" b="1" kern="1200" dirty="0">
              <a:solidFill>
                <a:schemeClr val="bg1"/>
              </a:solidFill>
            </a:rPr>
            <a:t>Automotive sector</a:t>
          </a:r>
        </a:p>
      </dsp:txBody>
      <dsp:txXfrm>
        <a:off x="3322508" y="546"/>
        <a:ext cx="3499931" cy="741303"/>
      </dsp:txXfrm>
    </dsp:sp>
    <dsp:sp modelId="{1EFF27C8-4597-4AFC-9A98-727780FF9757}">
      <dsp:nvSpPr>
        <dsp:cNvPr id="0" name=""/>
        <dsp:cNvSpPr/>
      </dsp:nvSpPr>
      <dsp:spPr>
        <a:xfrm>
          <a:off x="1640238" y="1053197"/>
          <a:ext cx="1482607" cy="741303"/>
        </a:xfrm>
        <a:prstGeom prst="rect">
          <a:avLst/>
        </a:prstGeom>
        <a:solidFill>
          <a:srgbClr val="002060"/>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rtl="0">
            <a:lnSpc>
              <a:spcPct val="90000"/>
            </a:lnSpc>
            <a:spcBef>
              <a:spcPct val="0"/>
            </a:spcBef>
            <a:spcAft>
              <a:spcPct val="35000"/>
            </a:spcAft>
            <a:buNone/>
          </a:pPr>
          <a:r>
            <a:rPr lang="en-US" sz="1600" kern="1200" dirty="0">
              <a:solidFill>
                <a:schemeClr val="bg1"/>
              </a:solidFill>
            </a:rPr>
            <a:t>Two wheelers</a:t>
          </a:r>
        </a:p>
      </dsp:txBody>
      <dsp:txXfrm>
        <a:off x="1640238" y="1053197"/>
        <a:ext cx="1482607" cy="741303"/>
      </dsp:txXfrm>
    </dsp:sp>
    <dsp:sp modelId="{A44C5711-FAD4-49F7-A8FE-F56435E233F2}">
      <dsp:nvSpPr>
        <dsp:cNvPr id="0" name=""/>
        <dsp:cNvSpPr/>
      </dsp:nvSpPr>
      <dsp:spPr>
        <a:xfrm>
          <a:off x="2010890" y="2105848"/>
          <a:ext cx="1482607" cy="741303"/>
        </a:xfrm>
        <a:prstGeom prst="rect">
          <a:avLst/>
        </a:prstGeom>
        <a:solidFill>
          <a:srgbClr val="002060"/>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rtl="0">
            <a:lnSpc>
              <a:spcPct val="90000"/>
            </a:lnSpc>
            <a:spcBef>
              <a:spcPct val="0"/>
            </a:spcBef>
            <a:spcAft>
              <a:spcPct val="35000"/>
            </a:spcAft>
            <a:buNone/>
          </a:pPr>
          <a:r>
            <a:rPr lang="en-US" sz="1600" kern="1200" dirty="0">
              <a:solidFill>
                <a:schemeClr val="bg1"/>
              </a:solidFill>
            </a:rPr>
            <a:t>Mopeds and electric scooters</a:t>
          </a:r>
        </a:p>
      </dsp:txBody>
      <dsp:txXfrm>
        <a:off x="2010890" y="2105848"/>
        <a:ext cx="1482607" cy="741303"/>
      </dsp:txXfrm>
    </dsp:sp>
    <dsp:sp modelId="{C4EA171F-D9E2-446E-B76B-B6809C1750DE}">
      <dsp:nvSpPr>
        <dsp:cNvPr id="0" name=""/>
        <dsp:cNvSpPr/>
      </dsp:nvSpPr>
      <dsp:spPr>
        <a:xfrm>
          <a:off x="2010890" y="3158499"/>
          <a:ext cx="1482607" cy="741303"/>
        </a:xfrm>
        <a:prstGeom prst="rect">
          <a:avLst/>
        </a:prstGeom>
        <a:solidFill>
          <a:srgbClr val="002060"/>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rtl="0">
            <a:lnSpc>
              <a:spcPct val="90000"/>
            </a:lnSpc>
            <a:spcBef>
              <a:spcPct val="0"/>
            </a:spcBef>
            <a:spcAft>
              <a:spcPct val="35000"/>
            </a:spcAft>
            <a:buNone/>
          </a:pPr>
          <a:r>
            <a:rPr lang="en-US" sz="1600" kern="1200" dirty="0">
              <a:solidFill>
                <a:schemeClr val="bg1"/>
              </a:solidFill>
            </a:rPr>
            <a:t>Scooters</a:t>
          </a:r>
        </a:p>
      </dsp:txBody>
      <dsp:txXfrm>
        <a:off x="2010890" y="3158499"/>
        <a:ext cx="1482607" cy="741303"/>
      </dsp:txXfrm>
    </dsp:sp>
    <dsp:sp modelId="{0D16BEDD-2B91-4C31-BC05-8C25FB3A4A54}">
      <dsp:nvSpPr>
        <dsp:cNvPr id="0" name=""/>
        <dsp:cNvSpPr/>
      </dsp:nvSpPr>
      <dsp:spPr>
        <a:xfrm>
          <a:off x="2010890" y="4211150"/>
          <a:ext cx="1482607" cy="741303"/>
        </a:xfrm>
        <a:prstGeom prst="rect">
          <a:avLst/>
        </a:prstGeom>
        <a:solidFill>
          <a:srgbClr val="002060"/>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rtl="0">
            <a:lnSpc>
              <a:spcPct val="90000"/>
            </a:lnSpc>
            <a:spcBef>
              <a:spcPct val="0"/>
            </a:spcBef>
            <a:spcAft>
              <a:spcPct val="35000"/>
            </a:spcAft>
            <a:buNone/>
          </a:pPr>
          <a:r>
            <a:rPr lang="en-US" sz="1600" kern="1200" dirty="0">
              <a:solidFill>
                <a:schemeClr val="bg1"/>
              </a:solidFill>
            </a:rPr>
            <a:t>Motorcycles </a:t>
          </a:r>
        </a:p>
      </dsp:txBody>
      <dsp:txXfrm>
        <a:off x="2010890" y="4211150"/>
        <a:ext cx="1482607" cy="741303"/>
      </dsp:txXfrm>
    </dsp:sp>
    <dsp:sp modelId="{D230F3DE-9D4E-43BB-B1E0-139B43FA64DD}">
      <dsp:nvSpPr>
        <dsp:cNvPr id="0" name=""/>
        <dsp:cNvSpPr/>
      </dsp:nvSpPr>
      <dsp:spPr>
        <a:xfrm>
          <a:off x="3434193" y="1053197"/>
          <a:ext cx="1482607" cy="741303"/>
        </a:xfrm>
        <a:prstGeom prst="rect">
          <a:avLst/>
        </a:prstGeom>
        <a:solidFill>
          <a:srgbClr val="002060"/>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rtl="0">
            <a:lnSpc>
              <a:spcPct val="90000"/>
            </a:lnSpc>
            <a:spcBef>
              <a:spcPct val="0"/>
            </a:spcBef>
            <a:spcAft>
              <a:spcPct val="35000"/>
            </a:spcAft>
            <a:buNone/>
          </a:pPr>
          <a:r>
            <a:rPr lang="en-US" sz="1600" kern="1200" dirty="0">
              <a:solidFill>
                <a:schemeClr val="bg1"/>
              </a:solidFill>
            </a:rPr>
            <a:t>Passenger vehicles</a:t>
          </a:r>
        </a:p>
      </dsp:txBody>
      <dsp:txXfrm>
        <a:off x="3434193" y="1053197"/>
        <a:ext cx="1482607" cy="741303"/>
      </dsp:txXfrm>
    </dsp:sp>
    <dsp:sp modelId="{AA11E62B-86F1-44DF-BC2F-28A678464B47}">
      <dsp:nvSpPr>
        <dsp:cNvPr id="0" name=""/>
        <dsp:cNvSpPr/>
      </dsp:nvSpPr>
      <dsp:spPr>
        <a:xfrm>
          <a:off x="3804844" y="2105848"/>
          <a:ext cx="1482607" cy="741303"/>
        </a:xfrm>
        <a:prstGeom prst="rect">
          <a:avLst/>
        </a:prstGeom>
        <a:solidFill>
          <a:srgbClr val="002060"/>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rtl="0">
            <a:lnSpc>
              <a:spcPct val="90000"/>
            </a:lnSpc>
            <a:spcBef>
              <a:spcPct val="0"/>
            </a:spcBef>
            <a:spcAft>
              <a:spcPct val="35000"/>
            </a:spcAft>
            <a:buNone/>
          </a:pPr>
          <a:r>
            <a:rPr lang="en-US" sz="1600" kern="1200" dirty="0">
              <a:solidFill>
                <a:schemeClr val="bg1"/>
              </a:solidFill>
            </a:rPr>
            <a:t>Passenger cars</a:t>
          </a:r>
        </a:p>
      </dsp:txBody>
      <dsp:txXfrm>
        <a:off x="3804844" y="2105848"/>
        <a:ext cx="1482607" cy="741303"/>
      </dsp:txXfrm>
    </dsp:sp>
    <dsp:sp modelId="{0456CD12-FFF8-4E4F-B2CD-55505E5BD719}">
      <dsp:nvSpPr>
        <dsp:cNvPr id="0" name=""/>
        <dsp:cNvSpPr/>
      </dsp:nvSpPr>
      <dsp:spPr>
        <a:xfrm>
          <a:off x="3804844" y="3158499"/>
          <a:ext cx="1482607" cy="741303"/>
        </a:xfrm>
        <a:prstGeom prst="rect">
          <a:avLst/>
        </a:prstGeom>
        <a:solidFill>
          <a:srgbClr val="002060"/>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rtl="0">
            <a:lnSpc>
              <a:spcPct val="90000"/>
            </a:lnSpc>
            <a:spcBef>
              <a:spcPct val="0"/>
            </a:spcBef>
            <a:spcAft>
              <a:spcPct val="35000"/>
            </a:spcAft>
            <a:buNone/>
          </a:pPr>
          <a:r>
            <a:rPr lang="en-US" sz="1600" kern="1200" dirty="0">
              <a:solidFill>
                <a:schemeClr val="bg1"/>
              </a:solidFill>
            </a:rPr>
            <a:t>Utility vehicles</a:t>
          </a:r>
        </a:p>
      </dsp:txBody>
      <dsp:txXfrm>
        <a:off x="3804844" y="3158499"/>
        <a:ext cx="1482607" cy="741303"/>
      </dsp:txXfrm>
    </dsp:sp>
    <dsp:sp modelId="{C42A6057-C399-4F4C-A3DE-FD04B31C1825}">
      <dsp:nvSpPr>
        <dsp:cNvPr id="0" name=""/>
        <dsp:cNvSpPr/>
      </dsp:nvSpPr>
      <dsp:spPr>
        <a:xfrm>
          <a:off x="3804844" y="4211150"/>
          <a:ext cx="1482607" cy="741303"/>
        </a:xfrm>
        <a:prstGeom prst="rect">
          <a:avLst/>
        </a:prstGeom>
        <a:solidFill>
          <a:srgbClr val="002060"/>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rtl="0">
            <a:lnSpc>
              <a:spcPct val="90000"/>
            </a:lnSpc>
            <a:spcBef>
              <a:spcPct val="0"/>
            </a:spcBef>
            <a:spcAft>
              <a:spcPct val="35000"/>
            </a:spcAft>
            <a:buNone/>
          </a:pPr>
          <a:r>
            <a:rPr lang="en-US" sz="1600" kern="1200" dirty="0">
              <a:solidFill>
                <a:schemeClr val="bg1"/>
              </a:solidFill>
            </a:rPr>
            <a:t>Multi-purpose vehicles</a:t>
          </a:r>
        </a:p>
      </dsp:txBody>
      <dsp:txXfrm>
        <a:off x="3804844" y="4211150"/>
        <a:ext cx="1482607" cy="741303"/>
      </dsp:txXfrm>
    </dsp:sp>
    <dsp:sp modelId="{D892DEA6-A553-4741-BD47-798992BD99C8}">
      <dsp:nvSpPr>
        <dsp:cNvPr id="0" name=""/>
        <dsp:cNvSpPr/>
      </dsp:nvSpPr>
      <dsp:spPr>
        <a:xfrm>
          <a:off x="5228147" y="1053197"/>
          <a:ext cx="1482607" cy="741303"/>
        </a:xfrm>
        <a:prstGeom prst="rect">
          <a:avLst/>
        </a:prstGeom>
        <a:solidFill>
          <a:srgbClr val="002060"/>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rtl="0">
            <a:lnSpc>
              <a:spcPct val="90000"/>
            </a:lnSpc>
            <a:spcBef>
              <a:spcPct val="0"/>
            </a:spcBef>
            <a:spcAft>
              <a:spcPct val="35000"/>
            </a:spcAft>
            <a:buNone/>
          </a:pPr>
          <a:r>
            <a:rPr lang="en-US" sz="1600" kern="1200" dirty="0">
              <a:solidFill>
                <a:schemeClr val="bg1"/>
              </a:solidFill>
            </a:rPr>
            <a:t>Commercial vehicles</a:t>
          </a:r>
        </a:p>
      </dsp:txBody>
      <dsp:txXfrm>
        <a:off x="5228147" y="1053197"/>
        <a:ext cx="1482607" cy="741303"/>
      </dsp:txXfrm>
    </dsp:sp>
    <dsp:sp modelId="{788EE618-E9C9-40CF-88CA-B1169B0C9CC3}">
      <dsp:nvSpPr>
        <dsp:cNvPr id="0" name=""/>
        <dsp:cNvSpPr/>
      </dsp:nvSpPr>
      <dsp:spPr>
        <a:xfrm>
          <a:off x="5598799" y="2105848"/>
          <a:ext cx="1482607" cy="741303"/>
        </a:xfrm>
        <a:prstGeom prst="rect">
          <a:avLst/>
        </a:prstGeom>
        <a:solidFill>
          <a:srgbClr val="002060"/>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rtl="0">
            <a:lnSpc>
              <a:spcPct val="90000"/>
            </a:lnSpc>
            <a:spcBef>
              <a:spcPct val="0"/>
            </a:spcBef>
            <a:spcAft>
              <a:spcPct val="35000"/>
            </a:spcAft>
            <a:buNone/>
          </a:pPr>
          <a:r>
            <a:rPr lang="en-US" sz="1600" kern="1200" dirty="0">
              <a:solidFill>
                <a:schemeClr val="bg1"/>
              </a:solidFill>
            </a:rPr>
            <a:t>Light CVs</a:t>
          </a:r>
        </a:p>
      </dsp:txBody>
      <dsp:txXfrm>
        <a:off x="5598799" y="2105848"/>
        <a:ext cx="1482607" cy="741303"/>
      </dsp:txXfrm>
    </dsp:sp>
    <dsp:sp modelId="{A766325A-EBAD-4249-8CFE-84F368C863E4}">
      <dsp:nvSpPr>
        <dsp:cNvPr id="0" name=""/>
        <dsp:cNvSpPr/>
      </dsp:nvSpPr>
      <dsp:spPr>
        <a:xfrm>
          <a:off x="5598799" y="3158499"/>
          <a:ext cx="1482607" cy="741303"/>
        </a:xfrm>
        <a:prstGeom prst="rect">
          <a:avLst/>
        </a:prstGeom>
        <a:solidFill>
          <a:srgbClr val="002060"/>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rtl="0">
            <a:lnSpc>
              <a:spcPct val="90000"/>
            </a:lnSpc>
            <a:spcBef>
              <a:spcPct val="0"/>
            </a:spcBef>
            <a:spcAft>
              <a:spcPct val="35000"/>
            </a:spcAft>
            <a:buNone/>
          </a:pPr>
          <a:r>
            <a:rPr lang="en-US" sz="1600" kern="1200" dirty="0">
              <a:solidFill>
                <a:schemeClr val="bg1"/>
              </a:solidFill>
            </a:rPr>
            <a:t>Medium and Heavy CVs</a:t>
          </a:r>
        </a:p>
      </dsp:txBody>
      <dsp:txXfrm>
        <a:off x="5598799" y="3158499"/>
        <a:ext cx="1482607" cy="741303"/>
      </dsp:txXfrm>
    </dsp:sp>
    <dsp:sp modelId="{983AC405-C67D-4198-AEF1-2A72406A0832}">
      <dsp:nvSpPr>
        <dsp:cNvPr id="0" name=""/>
        <dsp:cNvSpPr/>
      </dsp:nvSpPr>
      <dsp:spPr>
        <a:xfrm>
          <a:off x="7022102" y="1053197"/>
          <a:ext cx="1482607" cy="741303"/>
        </a:xfrm>
        <a:prstGeom prst="rect">
          <a:avLst/>
        </a:prstGeom>
        <a:solidFill>
          <a:srgbClr val="002060"/>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rtl="0">
            <a:lnSpc>
              <a:spcPct val="90000"/>
            </a:lnSpc>
            <a:spcBef>
              <a:spcPct val="0"/>
            </a:spcBef>
            <a:spcAft>
              <a:spcPct val="35000"/>
            </a:spcAft>
            <a:buNone/>
          </a:pPr>
          <a:r>
            <a:rPr lang="en-US" sz="1600" kern="1200" dirty="0">
              <a:solidFill>
                <a:schemeClr val="bg1"/>
              </a:solidFill>
            </a:rPr>
            <a:t>Three wheelers</a:t>
          </a:r>
        </a:p>
      </dsp:txBody>
      <dsp:txXfrm>
        <a:off x="7022102" y="1053197"/>
        <a:ext cx="1482607" cy="741303"/>
      </dsp:txXfrm>
    </dsp:sp>
    <dsp:sp modelId="{801C235E-552C-4842-A1E9-9610C948DBAE}">
      <dsp:nvSpPr>
        <dsp:cNvPr id="0" name=""/>
        <dsp:cNvSpPr/>
      </dsp:nvSpPr>
      <dsp:spPr>
        <a:xfrm>
          <a:off x="7392754" y="2105848"/>
          <a:ext cx="1482607" cy="741303"/>
        </a:xfrm>
        <a:prstGeom prst="rect">
          <a:avLst/>
        </a:prstGeom>
        <a:solidFill>
          <a:srgbClr val="002060"/>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rtl="0">
            <a:lnSpc>
              <a:spcPct val="90000"/>
            </a:lnSpc>
            <a:spcBef>
              <a:spcPct val="0"/>
            </a:spcBef>
            <a:spcAft>
              <a:spcPct val="35000"/>
            </a:spcAft>
            <a:buNone/>
          </a:pPr>
          <a:r>
            <a:rPr lang="en-US" sz="1600" kern="1200" dirty="0">
              <a:solidFill>
                <a:schemeClr val="bg1"/>
              </a:solidFill>
            </a:rPr>
            <a:t>Passenger carriers</a:t>
          </a:r>
        </a:p>
      </dsp:txBody>
      <dsp:txXfrm>
        <a:off x="7392754" y="2105848"/>
        <a:ext cx="1482607" cy="741303"/>
      </dsp:txXfrm>
    </dsp:sp>
    <dsp:sp modelId="{0466F1EA-5CFB-40F1-8752-328285226388}">
      <dsp:nvSpPr>
        <dsp:cNvPr id="0" name=""/>
        <dsp:cNvSpPr/>
      </dsp:nvSpPr>
      <dsp:spPr>
        <a:xfrm>
          <a:off x="7392754" y="3158499"/>
          <a:ext cx="1482607" cy="741303"/>
        </a:xfrm>
        <a:prstGeom prst="rect">
          <a:avLst/>
        </a:prstGeom>
        <a:solidFill>
          <a:srgbClr val="002060"/>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rtl="0">
            <a:lnSpc>
              <a:spcPct val="90000"/>
            </a:lnSpc>
            <a:spcBef>
              <a:spcPct val="0"/>
            </a:spcBef>
            <a:spcAft>
              <a:spcPct val="35000"/>
            </a:spcAft>
            <a:buNone/>
          </a:pPr>
          <a:r>
            <a:rPr lang="en-US" sz="1600" kern="1200" dirty="0">
              <a:solidFill>
                <a:schemeClr val="bg1"/>
              </a:solidFill>
            </a:rPr>
            <a:t>Goods carriers</a:t>
          </a:r>
        </a:p>
      </dsp:txBody>
      <dsp:txXfrm>
        <a:off x="7392754" y="3158499"/>
        <a:ext cx="1482607" cy="7413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3FA21F-73D1-4285-9375-37492BBA41B7}">
      <dsp:nvSpPr>
        <dsp:cNvPr id="0" name=""/>
        <dsp:cNvSpPr/>
      </dsp:nvSpPr>
      <dsp:spPr>
        <a:xfrm rot="5400000">
          <a:off x="-759128" y="759128"/>
          <a:ext cx="5060856" cy="3542599"/>
        </a:xfrm>
        <a:prstGeom prst="chevron">
          <a:avLst/>
        </a:prstGeom>
        <a:solidFill>
          <a:srgbClr val="00206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2222500" rtl="0">
            <a:lnSpc>
              <a:spcPct val="90000"/>
            </a:lnSpc>
            <a:spcBef>
              <a:spcPct val="0"/>
            </a:spcBef>
            <a:spcAft>
              <a:spcPct val="35000"/>
            </a:spcAft>
            <a:buNone/>
          </a:pPr>
          <a:r>
            <a:rPr lang="en-IN" sz="5000" kern="1200" dirty="0">
              <a:latin typeface="Century Gothic" panose="020B0502020202020204" pitchFamily="34" charset="0"/>
            </a:rPr>
            <a:t>Key market drivers</a:t>
          </a:r>
        </a:p>
      </dsp:txBody>
      <dsp:txXfrm rot="-5400000">
        <a:off x="1" y="1771300"/>
        <a:ext cx="3542599" cy="1518257"/>
      </dsp:txXfrm>
    </dsp:sp>
    <dsp:sp modelId="{11CD1C23-53FB-444F-A691-BB9FE99FAC21}">
      <dsp:nvSpPr>
        <dsp:cNvPr id="0" name=""/>
        <dsp:cNvSpPr/>
      </dsp:nvSpPr>
      <dsp:spPr>
        <a:xfrm rot="5400000">
          <a:off x="5384321" y="-1841721"/>
          <a:ext cx="3289557" cy="6973000"/>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2024" tIns="17145" rIns="17145" bIns="17145" numCol="1" spcCol="1270" anchor="ctr" anchorCtr="0">
          <a:noAutofit/>
        </a:bodyPr>
        <a:lstStyle/>
        <a:p>
          <a:pPr marL="228600" lvl="1" indent="-228600" algn="l" defTabSz="1200150" rtl="0">
            <a:lnSpc>
              <a:spcPct val="90000"/>
            </a:lnSpc>
            <a:spcBef>
              <a:spcPct val="0"/>
            </a:spcBef>
            <a:spcAft>
              <a:spcPct val="15000"/>
            </a:spcAft>
            <a:buChar char="•"/>
          </a:pPr>
          <a:r>
            <a:rPr lang="en-US" sz="2700" b="0" kern="1200" dirty="0">
              <a:latin typeface="Century Gothic" panose="020B0502020202020204" pitchFamily="34" charset="0"/>
            </a:rPr>
            <a:t>Rising adoption of personal mobility</a:t>
          </a:r>
          <a:endParaRPr lang="en-IN" sz="2700" b="0" kern="1200" dirty="0">
            <a:latin typeface="Century Gothic" panose="020B0502020202020204" pitchFamily="34" charset="0"/>
          </a:endParaRPr>
        </a:p>
        <a:p>
          <a:pPr marL="228600" lvl="1" indent="-228600" algn="l" defTabSz="1200150" rtl="0">
            <a:lnSpc>
              <a:spcPct val="90000"/>
            </a:lnSpc>
            <a:spcBef>
              <a:spcPct val="0"/>
            </a:spcBef>
            <a:spcAft>
              <a:spcPct val="15000"/>
            </a:spcAft>
            <a:buChar char="•"/>
          </a:pPr>
          <a:r>
            <a:rPr lang="en-IN" sz="2700" b="0" kern="1200" dirty="0">
              <a:latin typeface="Century Gothic" panose="020B0502020202020204" pitchFamily="34" charset="0"/>
            </a:rPr>
            <a:t>Low car penetration &amp; rising family income</a:t>
          </a:r>
        </a:p>
        <a:p>
          <a:pPr marL="228600" lvl="1" indent="-228600" algn="l" defTabSz="1200150" rtl="0">
            <a:lnSpc>
              <a:spcPct val="90000"/>
            </a:lnSpc>
            <a:spcBef>
              <a:spcPct val="0"/>
            </a:spcBef>
            <a:spcAft>
              <a:spcPct val="15000"/>
            </a:spcAft>
            <a:buChar char="•"/>
          </a:pPr>
          <a:r>
            <a:rPr lang="en-US" sz="2700" b="0" kern="1200" dirty="0">
              <a:latin typeface="Century Gothic" panose="020B0502020202020204" pitchFamily="34" charset="0"/>
            </a:rPr>
            <a:t>Greater Availability of cheaper and easier finance</a:t>
          </a:r>
          <a:endParaRPr lang="en-IN" sz="2700" b="0" kern="1200" dirty="0">
            <a:latin typeface="Century Gothic" panose="020B0502020202020204" pitchFamily="34" charset="0"/>
          </a:endParaRPr>
        </a:p>
        <a:p>
          <a:pPr marL="228600" lvl="1" indent="-228600" algn="l" defTabSz="1200150" rtl="0">
            <a:lnSpc>
              <a:spcPct val="90000"/>
            </a:lnSpc>
            <a:spcBef>
              <a:spcPct val="0"/>
            </a:spcBef>
            <a:spcAft>
              <a:spcPct val="15000"/>
            </a:spcAft>
            <a:buChar char="•"/>
          </a:pPr>
          <a:r>
            <a:rPr lang="en-US" sz="2700" b="0" kern="1200" dirty="0">
              <a:latin typeface="Century Gothic" panose="020B0502020202020204" pitchFamily="34" charset="0"/>
            </a:rPr>
            <a:t>Strong policy support from government</a:t>
          </a:r>
          <a:endParaRPr lang="en-IN" sz="2700" b="0" kern="1200" dirty="0">
            <a:latin typeface="Century Gothic" panose="020B0502020202020204" pitchFamily="34" charset="0"/>
          </a:endParaRPr>
        </a:p>
      </dsp:txBody>
      <dsp:txXfrm rot="-5400000">
        <a:off x="3542600" y="160583"/>
        <a:ext cx="6812417" cy="2968391"/>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sz="quarter" idx="1"/>
          </p:nvPr>
        </p:nvSpPr>
        <p:spPr>
          <a:xfrm>
            <a:off x="3856737" y="0"/>
            <a:ext cx="2950475" cy="498773"/>
          </a:xfrm>
          <a:prstGeom prst="rect">
            <a:avLst/>
          </a:prstGeom>
        </p:spPr>
        <p:txBody>
          <a:bodyPr vert="horz" lIns="91440" tIns="45720" rIns="91440" bIns="45720" rtlCol="0"/>
          <a:lstStyle>
            <a:lvl1pPr algn="r">
              <a:defRPr sz="1200"/>
            </a:lvl1pPr>
          </a:lstStyle>
          <a:p>
            <a:fld id="{40638B5C-E7DD-48C5-A9EC-D30D00FD7DF9}" type="datetimeFigureOut">
              <a:rPr lang="en-IN" smtClean="0"/>
              <a:t>07-05-2021</a:t>
            </a:fld>
            <a:endParaRPr lang="en-IN"/>
          </a:p>
        </p:txBody>
      </p:sp>
      <p:sp>
        <p:nvSpPr>
          <p:cNvPr id="4" name="Footer Placeholder 3"/>
          <p:cNvSpPr>
            <a:spLocks noGrp="1"/>
          </p:cNvSpPr>
          <p:nvPr>
            <p:ph type="ftr" sz="quarter" idx="2"/>
          </p:nvPr>
        </p:nvSpPr>
        <p:spPr>
          <a:xfrm>
            <a:off x="0" y="9442154"/>
            <a:ext cx="2950475" cy="498772"/>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3856737" y="9442154"/>
            <a:ext cx="2950475" cy="498772"/>
          </a:xfrm>
          <a:prstGeom prst="rect">
            <a:avLst/>
          </a:prstGeom>
        </p:spPr>
        <p:txBody>
          <a:bodyPr vert="horz" lIns="91440" tIns="45720" rIns="91440" bIns="45720" rtlCol="0" anchor="b"/>
          <a:lstStyle>
            <a:lvl1pPr algn="r">
              <a:defRPr sz="1200"/>
            </a:lvl1pPr>
          </a:lstStyle>
          <a:p>
            <a:fld id="{78DD36D2-98BC-4ADC-B3CA-EAC6201289DD}" type="slidenum">
              <a:rPr lang="en-IN" smtClean="0"/>
              <a:t>‹#›</a:t>
            </a:fld>
            <a:endParaRPr lang="en-IN"/>
          </a:p>
        </p:txBody>
      </p:sp>
    </p:spTree>
    <p:extLst>
      <p:ext uri="{BB962C8B-B14F-4D97-AF65-F5344CB8AC3E}">
        <p14:creationId xmlns:p14="http://schemas.microsoft.com/office/powerpoint/2010/main" val="830357854"/>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56737" y="0"/>
            <a:ext cx="2950475" cy="498773"/>
          </a:xfrm>
          <a:prstGeom prst="rect">
            <a:avLst/>
          </a:prstGeom>
        </p:spPr>
        <p:txBody>
          <a:bodyPr vert="horz" lIns="91440" tIns="45720" rIns="91440" bIns="45720" rtlCol="0"/>
          <a:lstStyle>
            <a:lvl1pPr algn="r">
              <a:defRPr sz="1200"/>
            </a:lvl1pPr>
          </a:lstStyle>
          <a:p>
            <a:fld id="{62A5748C-E0C7-48DD-8104-E07B1B5D2199}" type="datetimeFigureOut">
              <a:rPr lang="en-IN" smtClean="0"/>
              <a:t>07-05-2021</a:t>
            </a:fld>
            <a:endParaRPr lang="en-IN"/>
          </a:p>
        </p:txBody>
      </p:sp>
      <p:sp>
        <p:nvSpPr>
          <p:cNvPr id="4" name="Slide Image Placeholder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0879" y="4784070"/>
            <a:ext cx="5447030" cy="391423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9442154"/>
            <a:ext cx="2950475" cy="498772"/>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56737" y="9442154"/>
            <a:ext cx="2950475" cy="498772"/>
          </a:xfrm>
          <a:prstGeom prst="rect">
            <a:avLst/>
          </a:prstGeom>
        </p:spPr>
        <p:txBody>
          <a:bodyPr vert="horz" lIns="91440" tIns="45720" rIns="91440" bIns="45720" rtlCol="0" anchor="b"/>
          <a:lstStyle>
            <a:lvl1pPr algn="r">
              <a:defRPr sz="1200"/>
            </a:lvl1pPr>
          </a:lstStyle>
          <a:p>
            <a:fld id="{617B9124-EBA5-4FFE-86DB-A022E7B11C67}" type="slidenum">
              <a:rPr lang="en-IN" smtClean="0"/>
              <a:t>‹#›</a:t>
            </a:fld>
            <a:endParaRPr lang="en-IN"/>
          </a:p>
        </p:txBody>
      </p:sp>
    </p:spTree>
    <p:extLst>
      <p:ext uri="{BB962C8B-B14F-4D97-AF65-F5344CB8AC3E}">
        <p14:creationId xmlns:p14="http://schemas.microsoft.com/office/powerpoint/2010/main" val="387016628"/>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617B9124-EBA5-4FFE-86DB-A022E7B11C67}" type="slidenum">
              <a:rPr lang="en-IN" smtClean="0"/>
              <a:t>2</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26995024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10.jpeg"/><Relationship Id="rId4" Type="http://schemas.openxmlformats.org/officeDocument/2006/relationships/image" Target="../media/image9.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1782763"/>
            <a:ext cx="9144000" cy="1712538"/>
          </a:xfrm>
        </p:spPr>
        <p:txBody>
          <a:bodyPr anchor="ctr" anchorCtr="0">
            <a:normAutofit/>
          </a:bodyPr>
          <a:lstStyle>
            <a:lvl1pPr algn="ctr">
              <a:defRPr sz="4400">
                <a:latin typeface="Century Gothic" panose="020B0502020202020204" pitchFamily="34" charset="0"/>
              </a:defRPr>
            </a:lvl1pPr>
          </a:lstStyle>
          <a:p>
            <a:r>
              <a:rPr lang="en-IN" dirty="0"/>
              <a:t>Automotive Industry in India</a:t>
            </a:r>
            <a:endParaRPr lang="en-GB" dirty="0"/>
          </a:p>
        </p:txBody>
      </p:sp>
      <p:sp>
        <p:nvSpPr>
          <p:cNvPr id="13" name="Text Placeholder 2"/>
          <p:cNvSpPr>
            <a:spLocks noGrp="1"/>
          </p:cNvSpPr>
          <p:nvPr>
            <p:ph type="body" idx="1" hasCustomPrompt="1"/>
          </p:nvPr>
        </p:nvSpPr>
        <p:spPr>
          <a:xfrm>
            <a:off x="313361" y="3508641"/>
            <a:ext cx="11514668" cy="1585873"/>
          </a:xfrm>
        </p:spPr>
        <p:txBody>
          <a:bodyPr anchor="ctr" anchorCtr="0">
            <a:noAutofit/>
          </a:bodyPr>
          <a:lstStyle>
            <a:lvl1pPr marL="0" indent="0" algn="ctr">
              <a:buNone/>
              <a:defRPr sz="2400">
                <a:solidFill>
                  <a:schemeClr val="accent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Dinesh Chand Sharma </a:t>
            </a:r>
          </a:p>
          <a:p>
            <a:pPr lvl="0"/>
            <a:r>
              <a:rPr lang="en-US" dirty="0"/>
              <a:t>Director – Standards &amp; Public Policy </a:t>
            </a:r>
          </a:p>
          <a:p>
            <a:pPr lvl="0"/>
            <a:r>
              <a:rPr lang="en-US" dirty="0"/>
              <a:t>European Project SESEI</a:t>
            </a:r>
          </a:p>
        </p:txBody>
      </p:sp>
      <p:pic>
        <p:nvPicPr>
          <p:cNvPr id="15" name="Picture 8" descr="eftalogo.jpg">
            <a:extLst>
              <a:ext uri="{FF2B5EF4-FFF2-40B4-BE49-F238E27FC236}">
                <a16:creationId xmlns:a16="http://schemas.microsoft.com/office/drawing/2014/main" id="{DB7E8971-08B9-4BCF-BE7D-4768C1A0DDA4}"/>
              </a:ext>
            </a:extLst>
          </p:cNvPr>
          <p:cNvPicPr>
            <a:picLocks noChangeAspect="1"/>
          </p:cNvPicPr>
          <p:nvPr userDrawn="1"/>
        </p:nvPicPr>
        <p:blipFill>
          <a:blip r:embed="rId2" cstate="print"/>
          <a:srcRect b="7619"/>
          <a:stretch>
            <a:fillRect/>
          </a:stretch>
        </p:blipFill>
        <p:spPr bwMode="auto">
          <a:xfrm>
            <a:off x="8493220" y="211138"/>
            <a:ext cx="779463" cy="541337"/>
          </a:xfrm>
          <a:prstGeom prst="rect">
            <a:avLst/>
          </a:prstGeom>
          <a:noFill/>
          <a:ln w="9525">
            <a:noFill/>
            <a:miter lim="800000"/>
            <a:headEnd/>
            <a:tailEnd/>
          </a:ln>
        </p:spPr>
      </p:pic>
      <p:pic>
        <p:nvPicPr>
          <p:cNvPr id="17" name="Picture 15" descr="ETSI.gif">
            <a:extLst>
              <a:ext uri="{FF2B5EF4-FFF2-40B4-BE49-F238E27FC236}">
                <a16:creationId xmlns:a16="http://schemas.microsoft.com/office/drawing/2014/main" id="{0BBC0BEE-8470-4BEC-9331-3D69CBA56E73}"/>
              </a:ext>
            </a:extLst>
          </p:cNvPr>
          <p:cNvPicPr>
            <a:picLocks noChangeAspect="1"/>
          </p:cNvPicPr>
          <p:nvPr userDrawn="1"/>
        </p:nvPicPr>
        <p:blipFill>
          <a:blip r:embed="rId3" cstate="print"/>
          <a:srcRect/>
          <a:stretch>
            <a:fillRect/>
          </a:stretch>
        </p:blipFill>
        <p:spPr bwMode="auto">
          <a:xfrm>
            <a:off x="5291233" y="298450"/>
            <a:ext cx="1558925" cy="474663"/>
          </a:xfrm>
          <a:prstGeom prst="rect">
            <a:avLst/>
          </a:prstGeom>
          <a:noFill/>
          <a:ln w="9525">
            <a:noFill/>
            <a:miter lim="800000"/>
            <a:headEnd/>
            <a:tailEnd/>
          </a:ln>
        </p:spPr>
      </p:pic>
      <p:pic>
        <p:nvPicPr>
          <p:cNvPr id="18" name="Picture 13" descr="CEN logo transparent.gif">
            <a:extLst>
              <a:ext uri="{FF2B5EF4-FFF2-40B4-BE49-F238E27FC236}">
                <a16:creationId xmlns:a16="http://schemas.microsoft.com/office/drawing/2014/main" id="{50010B3E-3E49-41DC-BE2A-57DC0C88AE60}"/>
              </a:ext>
            </a:extLst>
          </p:cNvPr>
          <p:cNvPicPr>
            <a:picLocks noChangeAspect="1"/>
          </p:cNvPicPr>
          <p:nvPr userDrawn="1"/>
        </p:nvPicPr>
        <p:blipFill>
          <a:blip r:embed="rId4" cstate="print"/>
          <a:srcRect/>
          <a:stretch>
            <a:fillRect/>
          </a:stretch>
        </p:blipFill>
        <p:spPr bwMode="auto">
          <a:xfrm>
            <a:off x="2895695" y="212725"/>
            <a:ext cx="796925" cy="631825"/>
          </a:xfrm>
          <a:prstGeom prst="rect">
            <a:avLst/>
          </a:prstGeom>
          <a:noFill/>
          <a:ln w="9525">
            <a:noFill/>
            <a:miter lim="800000"/>
            <a:headEnd/>
            <a:tailEnd/>
          </a:ln>
        </p:spPr>
      </p:pic>
      <p:pic>
        <p:nvPicPr>
          <p:cNvPr id="19" name="Picture 14" descr="LogoDefPMS.jpg">
            <a:extLst>
              <a:ext uri="{FF2B5EF4-FFF2-40B4-BE49-F238E27FC236}">
                <a16:creationId xmlns:a16="http://schemas.microsoft.com/office/drawing/2014/main" id="{49274DC7-5128-47C8-A326-A56778282F25}"/>
              </a:ext>
            </a:extLst>
          </p:cNvPr>
          <p:cNvPicPr>
            <a:picLocks noChangeAspect="1"/>
          </p:cNvPicPr>
          <p:nvPr userDrawn="1"/>
        </p:nvPicPr>
        <p:blipFill>
          <a:blip r:embed="rId5" cstate="print"/>
          <a:srcRect/>
          <a:stretch>
            <a:fillRect/>
          </a:stretch>
        </p:blipFill>
        <p:spPr bwMode="auto">
          <a:xfrm>
            <a:off x="3860895" y="225425"/>
            <a:ext cx="1243013" cy="620713"/>
          </a:xfrm>
          <a:prstGeom prst="rect">
            <a:avLst/>
          </a:prstGeom>
          <a:noFill/>
          <a:ln w="9525">
            <a:noFill/>
            <a:miter lim="800000"/>
            <a:headEnd/>
            <a:tailEnd/>
          </a:ln>
        </p:spPr>
      </p:pic>
      <p:pic>
        <p:nvPicPr>
          <p:cNvPr id="20" name="Picture 5" descr="http://rapidis.blogactiv.eu/files/2012/09/European_Commission.png">
            <a:extLst>
              <a:ext uri="{FF2B5EF4-FFF2-40B4-BE49-F238E27FC236}">
                <a16:creationId xmlns:a16="http://schemas.microsoft.com/office/drawing/2014/main" id="{1FAC76AE-227B-48FE-A3EB-BAD234F70E8E}"/>
              </a:ext>
            </a:extLst>
          </p:cNvPr>
          <p:cNvPicPr>
            <a:picLocks noChangeAspect="1" noChangeArrowheads="1"/>
          </p:cNvPicPr>
          <p:nvPr userDrawn="1"/>
        </p:nvPicPr>
        <p:blipFill>
          <a:blip r:embed="rId6" cstate="print"/>
          <a:srcRect/>
          <a:stretch>
            <a:fillRect/>
          </a:stretch>
        </p:blipFill>
        <p:spPr bwMode="auto">
          <a:xfrm>
            <a:off x="7012083" y="19050"/>
            <a:ext cx="1233487" cy="912813"/>
          </a:xfrm>
          <a:prstGeom prst="rect">
            <a:avLst/>
          </a:prstGeom>
          <a:noFill/>
          <a:ln w="9525">
            <a:noFill/>
            <a:miter lim="800000"/>
            <a:headEnd/>
            <a:tailEnd/>
          </a:ln>
        </p:spPr>
      </p:pic>
    </p:spTree>
    <p:extLst>
      <p:ext uri="{BB962C8B-B14F-4D97-AF65-F5344CB8AC3E}">
        <p14:creationId xmlns:p14="http://schemas.microsoft.com/office/powerpoint/2010/main" val="377641924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870172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1645348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7721462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230952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199" y="1825625"/>
            <a:ext cx="9135533"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hasCustomPrompt="1"/>
          </p:nvPr>
        </p:nvSpPr>
        <p:spPr>
          <a:xfrm>
            <a:off x="10109200" y="0"/>
            <a:ext cx="2082800" cy="6176963"/>
          </a:xfrm>
        </p:spPr>
        <p:txBody>
          <a:bodyPr/>
          <a:lstStyle>
            <a:lvl1pPr marL="0" indent="0">
              <a:buNone/>
              <a:defRPr/>
            </a:lvl1pPr>
          </a:lstStyle>
          <a:p>
            <a:pPr lvl="0"/>
            <a:r>
              <a:rPr lang="en-GB" dirty="0"/>
              <a:t>Click to add image</a:t>
            </a:r>
          </a:p>
        </p:txBody>
      </p:sp>
    </p:spTree>
    <p:extLst>
      <p:ext uri="{BB962C8B-B14F-4D97-AF65-F5344CB8AC3E}">
        <p14:creationId xmlns:p14="http://schemas.microsoft.com/office/powerpoint/2010/main" val="285457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556402457"/>
      </p:ext>
    </p:extLst>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51955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77655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DBB37-9D80-4B52-A421-E87E42A4DE6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76091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622849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Tree>
    <p:extLst>
      <p:ext uri="{BB962C8B-B14F-4D97-AF65-F5344CB8AC3E}">
        <p14:creationId xmlns:p14="http://schemas.microsoft.com/office/powerpoint/2010/main" val="1771445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1369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4.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jpeg"/><Relationship Id="rId2" Type="http://schemas.openxmlformats.org/officeDocument/2006/relationships/slideLayout" Target="../slideLayouts/slideLayout2.xml"/><Relationship Id="rId16" Type="http://schemas.openxmlformats.org/officeDocument/2006/relationships/image" Target="../media/image2.png"/><Relationship Id="rId20"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image" Target="../media/image5.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Text Box 11">
            <a:extLst>
              <a:ext uri="{FF2B5EF4-FFF2-40B4-BE49-F238E27FC236}">
                <a16:creationId xmlns:a16="http://schemas.microsoft.com/office/drawing/2014/main" id="{C5C7125B-1E7F-4A95-9F64-E003E588FFDD}"/>
              </a:ext>
            </a:extLst>
          </p:cNvPr>
          <p:cNvSpPr txBox="1">
            <a:spLocks noChangeArrowheads="1"/>
          </p:cNvSpPr>
          <p:nvPr userDrawn="1"/>
        </p:nvSpPr>
        <p:spPr bwMode="auto">
          <a:xfrm>
            <a:off x="7166907" y="6362700"/>
            <a:ext cx="3882886" cy="246221"/>
          </a:xfrm>
          <a:prstGeom prst="rect">
            <a:avLst/>
          </a:prstGeom>
          <a:noFill/>
          <a:ln>
            <a:noFill/>
          </a:ln>
          <a:effectLst/>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defRPr/>
            </a:pPr>
            <a:r>
              <a:rPr lang="en-IN" sz="1000" b="1" dirty="0">
                <a:solidFill>
                  <a:schemeClr val="tx2"/>
                </a:solidFill>
                <a:latin typeface="Calibri" pitchFamily="34" charset="0"/>
                <a:ea typeface="Calibri" pitchFamily="34" charset="0"/>
                <a:cs typeface="Calibri" pitchFamily="34" charset="0"/>
              </a:rPr>
              <a:t>Automotive Industry in India - Report</a:t>
            </a:r>
          </a:p>
        </p:txBody>
      </p:sp>
      <p:sp>
        <p:nvSpPr>
          <p:cNvPr id="8" name="Text Box 12">
            <a:extLst>
              <a:ext uri="{FF2B5EF4-FFF2-40B4-BE49-F238E27FC236}">
                <a16:creationId xmlns:a16="http://schemas.microsoft.com/office/drawing/2014/main" id="{A454DD9B-D540-4F92-A9A7-189EE83C9E2F}"/>
              </a:ext>
            </a:extLst>
          </p:cNvPr>
          <p:cNvSpPr txBox="1">
            <a:spLocks noChangeArrowheads="1"/>
          </p:cNvSpPr>
          <p:nvPr userDrawn="1"/>
        </p:nvSpPr>
        <p:spPr bwMode="auto">
          <a:xfrm>
            <a:off x="10745787" y="6524625"/>
            <a:ext cx="608013" cy="244475"/>
          </a:xfrm>
          <a:prstGeom prst="rect">
            <a:avLst/>
          </a:prstGeom>
          <a:noFill/>
          <a:ln>
            <a:noFill/>
          </a:ln>
          <a:effec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r>
              <a:rPr lang="en-US" sz="1000" dirty="0">
                <a:solidFill>
                  <a:schemeClr val="tx2"/>
                </a:solidFill>
                <a:latin typeface="Calibri" pitchFamily="34" charset="0"/>
                <a:ea typeface="Calibri" pitchFamily="34" charset="0"/>
                <a:cs typeface="Calibri" pitchFamily="34" charset="0"/>
              </a:rPr>
              <a:t>Slide </a:t>
            </a:r>
            <a:fld id="{B5F5295B-C427-4013-A6FE-38BD15D32FC6}" type="slidenum">
              <a:rPr lang="en-US" sz="1000" smtClean="0">
                <a:solidFill>
                  <a:schemeClr val="tx2"/>
                </a:solidFill>
                <a:latin typeface="Calibri" pitchFamily="34" charset="0"/>
                <a:ea typeface="Calibri" pitchFamily="34" charset="0"/>
                <a:cs typeface="Calibri" pitchFamily="34" charset="0"/>
              </a:rPr>
              <a:pPr>
                <a:defRPr/>
              </a:pPr>
              <a:t>‹#›</a:t>
            </a:fld>
            <a:endParaRPr lang="en-US" sz="1000" dirty="0">
              <a:solidFill>
                <a:schemeClr val="tx2"/>
              </a:solidFill>
              <a:latin typeface="Calibri" pitchFamily="34" charset="0"/>
              <a:ea typeface="Calibri" pitchFamily="34" charset="0"/>
              <a:cs typeface="Calibri" pitchFamily="34" charset="0"/>
            </a:endParaRPr>
          </a:p>
        </p:txBody>
      </p:sp>
      <p:pic>
        <p:nvPicPr>
          <p:cNvPr id="10" name="Picture 6" descr="ETSI.gif">
            <a:extLst>
              <a:ext uri="{FF2B5EF4-FFF2-40B4-BE49-F238E27FC236}">
                <a16:creationId xmlns:a16="http://schemas.microsoft.com/office/drawing/2014/main" id="{0EDF912A-6220-4738-9AB9-5383D20A3709}"/>
              </a:ext>
            </a:extLst>
          </p:cNvPr>
          <p:cNvPicPr>
            <a:picLocks noChangeAspect="1"/>
          </p:cNvPicPr>
          <p:nvPr userDrawn="1"/>
        </p:nvPicPr>
        <p:blipFill>
          <a:blip r:embed="rId15" cstate="print"/>
          <a:srcRect/>
          <a:stretch>
            <a:fillRect/>
          </a:stretch>
        </p:blipFill>
        <p:spPr bwMode="auto">
          <a:xfrm>
            <a:off x="2125074" y="6392863"/>
            <a:ext cx="941388" cy="287337"/>
          </a:xfrm>
          <a:prstGeom prst="rect">
            <a:avLst/>
          </a:prstGeom>
          <a:noFill/>
          <a:ln w="9525">
            <a:noFill/>
            <a:miter lim="800000"/>
            <a:headEnd/>
            <a:tailEnd/>
          </a:ln>
        </p:spPr>
      </p:pic>
      <p:pic>
        <p:nvPicPr>
          <p:cNvPr id="11" name="Picture 13" descr="CEN logo transparent.gif">
            <a:extLst>
              <a:ext uri="{FF2B5EF4-FFF2-40B4-BE49-F238E27FC236}">
                <a16:creationId xmlns:a16="http://schemas.microsoft.com/office/drawing/2014/main" id="{9F3CA419-CD22-48B8-90D9-945A8B9B3EEB}"/>
              </a:ext>
            </a:extLst>
          </p:cNvPr>
          <p:cNvPicPr>
            <a:picLocks noChangeAspect="1"/>
          </p:cNvPicPr>
          <p:nvPr userDrawn="1"/>
        </p:nvPicPr>
        <p:blipFill>
          <a:blip r:embed="rId16" cstate="print"/>
          <a:srcRect/>
          <a:stretch>
            <a:fillRect/>
          </a:stretch>
        </p:blipFill>
        <p:spPr bwMode="auto">
          <a:xfrm>
            <a:off x="866187" y="6392863"/>
            <a:ext cx="374650" cy="295275"/>
          </a:xfrm>
          <a:prstGeom prst="rect">
            <a:avLst/>
          </a:prstGeom>
          <a:noFill/>
          <a:ln w="9525">
            <a:noFill/>
            <a:miter lim="800000"/>
            <a:headEnd/>
            <a:tailEnd/>
          </a:ln>
        </p:spPr>
      </p:pic>
      <p:pic>
        <p:nvPicPr>
          <p:cNvPr id="12" name="Picture 14" descr="LogoDefPMS.jpg">
            <a:extLst>
              <a:ext uri="{FF2B5EF4-FFF2-40B4-BE49-F238E27FC236}">
                <a16:creationId xmlns:a16="http://schemas.microsoft.com/office/drawing/2014/main" id="{F9437BF7-FAEB-4365-AB8D-6662B964CFF1}"/>
              </a:ext>
            </a:extLst>
          </p:cNvPr>
          <p:cNvPicPr>
            <a:picLocks noChangeAspect="1"/>
          </p:cNvPicPr>
          <p:nvPr userDrawn="1"/>
        </p:nvPicPr>
        <p:blipFill>
          <a:blip r:embed="rId17" cstate="print"/>
          <a:srcRect/>
          <a:stretch>
            <a:fillRect/>
          </a:stretch>
        </p:blipFill>
        <p:spPr bwMode="auto">
          <a:xfrm>
            <a:off x="1359899" y="6362700"/>
            <a:ext cx="646113" cy="323850"/>
          </a:xfrm>
          <a:prstGeom prst="rect">
            <a:avLst/>
          </a:prstGeom>
          <a:noFill/>
          <a:ln w="9525">
            <a:noFill/>
            <a:miter lim="800000"/>
            <a:headEnd/>
            <a:tailEnd/>
          </a:ln>
        </p:spPr>
      </p:pic>
      <p:pic>
        <p:nvPicPr>
          <p:cNvPr id="13" name="Picture 8" descr="eftalogo.jpg">
            <a:extLst>
              <a:ext uri="{FF2B5EF4-FFF2-40B4-BE49-F238E27FC236}">
                <a16:creationId xmlns:a16="http://schemas.microsoft.com/office/drawing/2014/main" id="{5CDD838B-254E-4D9F-9FF1-7075A3FF6B87}"/>
              </a:ext>
            </a:extLst>
          </p:cNvPr>
          <p:cNvPicPr>
            <a:picLocks noChangeAspect="1"/>
          </p:cNvPicPr>
          <p:nvPr userDrawn="1"/>
        </p:nvPicPr>
        <p:blipFill>
          <a:blip r:embed="rId18" cstate="print"/>
          <a:srcRect b="7619"/>
          <a:stretch>
            <a:fillRect/>
          </a:stretch>
        </p:blipFill>
        <p:spPr bwMode="auto">
          <a:xfrm>
            <a:off x="4158662" y="6400800"/>
            <a:ext cx="465137" cy="322263"/>
          </a:xfrm>
          <a:prstGeom prst="rect">
            <a:avLst/>
          </a:prstGeom>
          <a:noFill/>
          <a:ln w="9525">
            <a:noFill/>
            <a:miter lim="800000"/>
            <a:headEnd/>
            <a:tailEnd/>
          </a:ln>
        </p:spPr>
      </p:pic>
      <p:pic>
        <p:nvPicPr>
          <p:cNvPr id="14" name="Picture 5" descr="http://rapidis.blogactiv.eu/files/2012/09/European_Commission.png">
            <a:extLst>
              <a:ext uri="{FF2B5EF4-FFF2-40B4-BE49-F238E27FC236}">
                <a16:creationId xmlns:a16="http://schemas.microsoft.com/office/drawing/2014/main" id="{5889C607-D016-4070-B395-0B3668A83E17}"/>
              </a:ext>
            </a:extLst>
          </p:cNvPr>
          <p:cNvPicPr>
            <a:picLocks noChangeAspect="1" noChangeArrowheads="1"/>
          </p:cNvPicPr>
          <p:nvPr userDrawn="1"/>
        </p:nvPicPr>
        <p:blipFill>
          <a:blip r:embed="rId19" cstate="print"/>
          <a:srcRect/>
          <a:stretch>
            <a:fillRect/>
          </a:stretch>
        </p:blipFill>
        <p:spPr bwMode="auto">
          <a:xfrm>
            <a:off x="3155362" y="6243638"/>
            <a:ext cx="835025" cy="619125"/>
          </a:xfrm>
          <a:prstGeom prst="rect">
            <a:avLst/>
          </a:prstGeom>
          <a:noFill/>
          <a:ln w="9525">
            <a:noFill/>
            <a:miter lim="800000"/>
            <a:headEnd/>
            <a:tailEnd/>
          </a:ln>
        </p:spPr>
      </p:pic>
      <p:pic>
        <p:nvPicPr>
          <p:cNvPr id="4" name="Picture 3">
            <a:extLst>
              <a:ext uri="{FF2B5EF4-FFF2-40B4-BE49-F238E27FC236}">
                <a16:creationId xmlns:a16="http://schemas.microsoft.com/office/drawing/2014/main" id="{CB121544-3AE4-4509-B6CA-D188627E8615}"/>
              </a:ext>
            </a:extLst>
          </p:cNvPr>
          <p:cNvPicPr>
            <a:picLocks noChangeAspect="1"/>
          </p:cNvPicPr>
          <p:nvPr userDrawn="1"/>
        </p:nvPicPr>
        <p:blipFill>
          <a:blip r:embed="rId20"/>
          <a:stretch>
            <a:fillRect/>
          </a:stretch>
        </p:blipFill>
        <p:spPr>
          <a:xfrm>
            <a:off x="5152599" y="6311900"/>
            <a:ext cx="1849385" cy="434307"/>
          </a:xfrm>
          <a:prstGeom prst="rect">
            <a:avLst/>
          </a:prstGeom>
        </p:spPr>
      </p:pic>
    </p:spTree>
    <p:extLst>
      <p:ext uri="{BB962C8B-B14F-4D97-AF65-F5344CB8AC3E}">
        <p14:creationId xmlns:p14="http://schemas.microsoft.com/office/powerpoint/2010/main" val="169938251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hf hdr="0"/>
  <p:txStyles>
    <p:titleStyle>
      <a:lvl1pPr algn="l" defTabSz="914400" rtl="0" eaLnBrk="1" latinLnBrk="0" hangingPunct="1">
        <a:lnSpc>
          <a:spcPct val="90000"/>
        </a:lnSpc>
        <a:spcBef>
          <a:spcPct val="0"/>
        </a:spcBef>
        <a:buNone/>
        <a:defRPr sz="4400" kern="1200">
          <a:solidFill>
            <a:schemeClr val="accent1">
              <a:lumMod val="50000"/>
            </a:schemeClr>
          </a:solidFill>
          <a:latin typeface="Century Gothic" panose="020B0502020202020204" pitchFamily="34" charset="0"/>
          <a:ea typeface="+mj-ea"/>
          <a:cs typeface="+mj-cs"/>
        </a:defRPr>
      </a:lvl1pPr>
    </p:titleStyle>
    <p:bodyStyle>
      <a:lvl1pPr marL="228600" indent="-228600" algn="l" defTabSz="914400" rtl="0" eaLnBrk="1" latinLnBrk="0" hangingPunct="1">
        <a:lnSpc>
          <a:spcPct val="90000"/>
        </a:lnSpc>
        <a:spcBef>
          <a:spcPts val="1000"/>
        </a:spcBef>
        <a:buClr>
          <a:schemeClr val="accent1">
            <a:lumMod val="50000"/>
          </a:schemeClr>
        </a:buClr>
        <a:buFont typeface="Arial" panose="020B0604020202020204" pitchFamily="34" charset="0"/>
        <a:buChar char="•"/>
        <a:defRPr sz="2800" kern="1200">
          <a:solidFill>
            <a:schemeClr val="accent1">
              <a:lumMod val="50000"/>
            </a:schemeClr>
          </a:solidFill>
          <a:latin typeface="Century Gothic" panose="020B0502020202020204" pitchFamily="34" charset="0"/>
          <a:ea typeface="+mn-ea"/>
          <a:cs typeface="+mn-cs"/>
        </a:defRPr>
      </a:lvl1pPr>
      <a:lvl2pPr marL="6858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2400" kern="1200">
          <a:solidFill>
            <a:schemeClr val="accent1">
              <a:lumMod val="50000"/>
            </a:schemeClr>
          </a:solidFill>
          <a:latin typeface="Century Gothic" panose="020B0502020202020204" pitchFamily="34" charset="0"/>
          <a:ea typeface="+mn-ea"/>
          <a:cs typeface="+mn-cs"/>
        </a:defRPr>
      </a:lvl2pPr>
      <a:lvl3pPr marL="11430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2000" kern="1200">
          <a:solidFill>
            <a:schemeClr val="accent1">
              <a:lumMod val="50000"/>
            </a:schemeClr>
          </a:solidFill>
          <a:latin typeface="Century Gothic" panose="020B0502020202020204" pitchFamily="34" charset="0"/>
          <a:ea typeface="+mn-ea"/>
          <a:cs typeface="+mn-cs"/>
        </a:defRPr>
      </a:lvl3pPr>
      <a:lvl4pPr marL="16002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1800" kern="1200">
          <a:solidFill>
            <a:schemeClr val="accent1">
              <a:lumMod val="50000"/>
            </a:schemeClr>
          </a:solidFill>
          <a:latin typeface="Century Gothic" panose="020B0502020202020204" pitchFamily="34" charset="0"/>
          <a:ea typeface="+mn-ea"/>
          <a:cs typeface="+mn-cs"/>
        </a:defRPr>
      </a:lvl4pPr>
      <a:lvl5pPr marL="20574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1800" kern="1200">
          <a:solidFill>
            <a:schemeClr val="accent1">
              <a:lumMod val="50000"/>
            </a:schemeClr>
          </a:solidFill>
          <a:latin typeface="Century Gothic" panose="020B0502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hyperlink" Target="https://members.tsdsi.in/index.php/s/kAkwppmQBVvwf7Q#pdfviewer" TargetMode="Externa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powermin.nic.in/sites/default/files/webform/notices/Charging_Infrastructure_for_Electric_Vehicles%20_Revised_Guidelines_Standards.pdf" TargetMode="External"/><Relationship Id="rId2" Type="http://schemas.openxmlformats.org/officeDocument/2006/relationships/hyperlink" Target="https://dhi.nic.in/writereaddata/UploadFile/publicationNotificationFAME%20II%208March2019.pdf" TargetMode="Externa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https://www.drdo.gov.in/labs-and-establishments/vehicle-research-development-establishment-vrde" TargetMode="External"/><Relationship Id="rId2" Type="http://schemas.openxmlformats.org/officeDocument/2006/relationships/hyperlink" Target="https://www.araiindia.com/"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hyperlink" Target="https://archive.pib.gov.in/documents/rlink/2019/feb/p201921503.pdf" TargetMode="External"/><Relationship Id="rId2" Type="http://schemas.openxmlformats.org/officeDocument/2006/relationships/hyperlink" Target="https://archive.pib.gov.in/documents/rlink/2019/feb/p201921501.pdf" TargetMode="Externa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8" Type="http://schemas.openxmlformats.org/officeDocument/2006/relationships/hyperlink" Target="https://hmr.araiindia.com/Control/AIS/5~15~2008~12~12~20~PM38%20AIS-039.PDF" TargetMode="External"/><Relationship Id="rId13" Type="http://schemas.openxmlformats.org/officeDocument/2006/relationships/hyperlink" Target="https://hmr.araiindia.com/Control/AIS/210201752832PMAIS138_Part1.pdf" TargetMode="External"/><Relationship Id="rId3" Type="http://schemas.openxmlformats.org/officeDocument/2006/relationships/hyperlink" Target="https://hmr.araiindia.com/Control/AIS/413201591515AM2_7_AIS_004_Part3_Amd_1.pdf" TargetMode="External"/><Relationship Id="rId7" Type="http://schemas.openxmlformats.org/officeDocument/2006/relationships/hyperlink" Target="https://hmr.araiindia.com/api/AISFiles/AIS-038_Rev_2_F_662eeff0-b93a-4642-862d-e345a400d5b0.pdf" TargetMode="External"/><Relationship Id="rId12" Type="http://schemas.openxmlformats.org/officeDocument/2006/relationships/hyperlink" Target="https://hmr.araiindia.com/Control/AIS/413201592619AM13_7_AIS_049_Amd_2.pdf" TargetMode="External"/><Relationship Id="rId2" Type="http://schemas.openxmlformats.org/officeDocument/2006/relationships/hyperlink" Target="https://hmr.araiindia.com/Control/AIS/5~15~2008~11~20~53~AM05%20AIS-004(Part%202).pdf" TargetMode="External"/><Relationship Id="rId1" Type="http://schemas.openxmlformats.org/officeDocument/2006/relationships/slideLayout" Target="../slideLayouts/slideLayout3.xml"/><Relationship Id="rId6" Type="http://schemas.openxmlformats.org/officeDocument/2006/relationships/hyperlink" Target="https://hmr.araiindia.com/Control/AIS/628201843237PMAIS_038_Rev_1.pdf" TargetMode="External"/><Relationship Id="rId11" Type="http://schemas.openxmlformats.org/officeDocument/2006/relationships/hyperlink" Target="https://hmr.araiindia.com/api/AISFiles/AIS_048_f7986cc4-21d9-4564-9d65-c45a865d901e.pdf" TargetMode="External"/><Relationship Id="rId5" Type="http://schemas.openxmlformats.org/officeDocument/2006/relationships/hyperlink" Target="https://hmr.araiindia.com/Control/AIS/5~15~2008~12~11~31~PM37%20AIS-038.PDF" TargetMode="External"/><Relationship Id="rId15" Type="http://schemas.openxmlformats.org/officeDocument/2006/relationships/hyperlink" Target="https://hmr.araiindia.com/Control/AIS/14201910518PMAIS-140.pdf" TargetMode="External"/><Relationship Id="rId10" Type="http://schemas.openxmlformats.org/officeDocument/2006/relationships/hyperlink" Target="https://hmr.araiindia.com/Control/AIS/5~15~2008~12~14~01~PM40%20AIS-041.PDF" TargetMode="External"/><Relationship Id="rId4" Type="http://schemas.openxmlformats.org/officeDocument/2006/relationships/hyperlink" Target="https://hmr.araiindia.com/api/AISFiles/AIS-004%20(Part%203)%20Rev.%201_F_fcb34f85-2b52-4843-a75b-1e842a3d8f59.pdf" TargetMode="External"/><Relationship Id="rId9" Type="http://schemas.openxmlformats.org/officeDocument/2006/relationships/hyperlink" Target="https://hmr.araiindia.com/Control/AIS/5~15~2008~12~13~08~PM39%20AIS-040.PDF" TargetMode="External"/><Relationship Id="rId14" Type="http://schemas.openxmlformats.org/officeDocument/2006/relationships/hyperlink" Target="https://hmr.araiindia.com/Control/AIS/320201825106PMAIS_138_Part_2_F.pdf"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hyperlink" Target="https://dhi.nic.in/writereaddata/UploadFile/Joint%20Declaration%20of%20Cooperation.pdf" TargetMode="External"/><Relationship Id="rId2" Type="http://schemas.openxmlformats.org/officeDocument/2006/relationships/hyperlink" Target="https://dhi.nic.in/writereaddata/UploadFile/joint%20declaration%20of%20intent.pdf" TargetMode="External"/><Relationship Id="rId1" Type="http://schemas.openxmlformats.org/officeDocument/2006/relationships/slideLayout" Target="../slideLayouts/slideLayout3.xml"/><Relationship Id="rId6" Type="http://schemas.openxmlformats.org/officeDocument/2006/relationships/hyperlink" Target="https://dhi.nic.in/writereaddata/UploadFile/Joint%20programme%20of%20cooperation%2005062015.pdf" TargetMode="External"/><Relationship Id="rId5" Type="http://schemas.openxmlformats.org/officeDocument/2006/relationships/hyperlink" Target="https://dhi.nic.in/writereaddata/UploadFile/joint%20declaration%20of%20intent_30052013.pdf" TargetMode="External"/><Relationship Id="rId4" Type="http://schemas.openxmlformats.org/officeDocument/2006/relationships/hyperlink" Target="https://dhi.nic.in/writereaddata/UploadFile/joint%20declaration%20of%20intent_19042012.pdf"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hyperlink" Target="mailto:dinesh.chand.sharma@sesei.eu" TargetMode="External"/><Relationship Id="rId2" Type="http://schemas.openxmlformats.org/officeDocument/2006/relationships/image" Target="../media/image11.jpg"/><Relationship Id="rId1" Type="http://schemas.openxmlformats.org/officeDocument/2006/relationships/slideLayout" Target="../slideLayouts/slideLayout9.xml"/><Relationship Id="rId5" Type="http://schemas.openxmlformats.org/officeDocument/2006/relationships/hyperlink" Target="http://www.sesei.in/" TargetMode="External"/><Relationship Id="rId4" Type="http://schemas.openxmlformats.org/officeDocument/2006/relationships/hyperlink" Target="http://www.sesei.eu/"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7C363-88EC-4B62-A8B8-EA0D23112C78}"/>
              </a:ext>
            </a:extLst>
          </p:cNvPr>
          <p:cNvSpPr>
            <a:spLocks noGrp="1"/>
          </p:cNvSpPr>
          <p:nvPr>
            <p:ph type="ctrTitle"/>
          </p:nvPr>
        </p:nvSpPr>
        <p:spPr/>
        <p:txBody>
          <a:bodyPr/>
          <a:lstStyle/>
          <a:p>
            <a:r>
              <a:rPr lang="en-US" b="1" dirty="0"/>
              <a:t>Automotive Industry in India</a:t>
            </a:r>
          </a:p>
        </p:txBody>
      </p:sp>
      <p:sp>
        <p:nvSpPr>
          <p:cNvPr id="3" name="Text Placeholder 2">
            <a:extLst>
              <a:ext uri="{FF2B5EF4-FFF2-40B4-BE49-F238E27FC236}">
                <a16:creationId xmlns:a16="http://schemas.microsoft.com/office/drawing/2014/main" id="{829627A3-DE4B-4A3F-BF53-5800B06D99A8}"/>
              </a:ext>
            </a:extLst>
          </p:cNvPr>
          <p:cNvSpPr>
            <a:spLocks noGrp="1"/>
          </p:cNvSpPr>
          <p:nvPr>
            <p:ph type="body" idx="1"/>
          </p:nvPr>
        </p:nvSpPr>
        <p:spPr/>
        <p:txBody>
          <a:bodyPr/>
          <a:lstStyle/>
          <a:p>
            <a:r>
              <a:rPr lang="en-IN" dirty="0"/>
              <a:t>Dinesh Chand Sharma </a:t>
            </a:r>
          </a:p>
          <a:p>
            <a:r>
              <a:rPr lang="en-IN" dirty="0"/>
              <a:t>Director – Standards &amp; Public Policy </a:t>
            </a:r>
          </a:p>
          <a:p>
            <a:r>
              <a:rPr lang="en-IN" dirty="0"/>
              <a:t>European Project SESEI</a:t>
            </a:r>
          </a:p>
          <a:p>
            <a:endParaRPr lang="en-US" dirty="0"/>
          </a:p>
        </p:txBody>
      </p:sp>
    </p:spTree>
    <p:extLst>
      <p:ext uri="{BB962C8B-B14F-4D97-AF65-F5344CB8AC3E}">
        <p14:creationId xmlns:p14="http://schemas.microsoft.com/office/powerpoint/2010/main" val="18571871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08854"/>
            <a:ext cx="10515600" cy="777875"/>
          </a:xfrm>
        </p:spPr>
        <p:txBody>
          <a:bodyPr>
            <a:normAutofit/>
          </a:bodyPr>
          <a:lstStyle/>
          <a:p>
            <a:r>
              <a:rPr lang="en-IN" sz="3600" b="1" dirty="0">
                <a:solidFill>
                  <a:srgbClr val="002060"/>
                </a:solidFill>
                <a:latin typeface="Century Gothic" panose="020B0502020202020204" pitchFamily="34" charset="0"/>
              </a:rPr>
              <a:t>E-Mobility</a:t>
            </a:r>
          </a:p>
        </p:txBody>
      </p:sp>
      <p:sp>
        <p:nvSpPr>
          <p:cNvPr id="2" name="Content Placeholder 1"/>
          <p:cNvSpPr>
            <a:spLocks noGrp="1"/>
          </p:cNvSpPr>
          <p:nvPr>
            <p:ph idx="1"/>
          </p:nvPr>
        </p:nvSpPr>
        <p:spPr>
          <a:xfrm>
            <a:off x="858129" y="1223890"/>
            <a:ext cx="10934941" cy="4953074"/>
          </a:xfrm>
        </p:spPr>
        <p:txBody>
          <a:bodyPr>
            <a:noAutofit/>
          </a:bodyPr>
          <a:lstStyle/>
          <a:p>
            <a:pPr algn="just"/>
            <a:r>
              <a:rPr lang="en-US" sz="1400" dirty="0">
                <a:solidFill>
                  <a:srgbClr val="002060"/>
                </a:solidFill>
                <a:latin typeface="Century Gothic" panose="020B0502020202020204" pitchFamily="34" charset="0"/>
              </a:rPr>
              <a:t>Electric vehicle (EV) ecosystem in India continues to be at a very nascent stage. </a:t>
            </a:r>
          </a:p>
          <a:p>
            <a:pPr algn="just"/>
            <a:r>
              <a:rPr lang="en-US" sz="1400" dirty="0">
                <a:solidFill>
                  <a:srgbClr val="002060"/>
                </a:solidFill>
                <a:latin typeface="Century Gothic" panose="020B0502020202020204" pitchFamily="34" charset="0"/>
              </a:rPr>
              <a:t>Presently, pure electric vehicle penetration in India is barely 0.1% in private vehicles, about 0.2% in two-wheelers and nearly zero for commercial vehicles. </a:t>
            </a:r>
          </a:p>
          <a:p>
            <a:pPr algn="just"/>
            <a:r>
              <a:rPr lang="en-US" sz="1400" dirty="0">
                <a:solidFill>
                  <a:srgbClr val="002060"/>
                </a:solidFill>
                <a:latin typeface="Century Gothic" panose="020B0502020202020204" pitchFamily="34" charset="0"/>
              </a:rPr>
              <a:t>According to Society of Manufacturers of Electric Vehicle (SMEV), sales of EVs in India fell 20% in the financial year 2020-21 to 2,36,802 units as compared to 2,95,683 units In FY20. </a:t>
            </a:r>
          </a:p>
          <a:p>
            <a:pPr lvl="1" algn="just"/>
            <a:r>
              <a:rPr lang="en-US" sz="1400" b="1" dirty="0">
                <a:solidFill>
                  <a:srgbClr val="002060"/>
                </a:solidFill>
                <a:latin typeface="Century Gothic" panose="020B0502020202020204" pitchFamily="34" charset="0"/>
              </a:rPr>
              <a:t>E2W segment</a:t>
            </a:r>
            <a:r>
              <a:rPr lang="en-US" sz="1400" dirty="0">
                <a:solidFill>
                  <a:srgbClr val="002060"/>
                </a:solidFill>
                <a:latin typeface="Century Gothic" panose="020B0502020202020204" pitchFamily="34" charset="0"/>
              </a:rPr>
              <a:t>: 1,43,837 units including 40,836 high-speed and 1,03,000 low-speed E2W.</a:t>
            </a:r>
          </a:p>
          <a:p>
            <a:pPr lvl="1" algn="just"/>
            <a:r>
              <a:rPr lang="en-US" sz="1400" b="1" dirty="0">
                <a:solidFill>
                  <a:srgbClr val="002060"/>
                </a:solidFill>
                <a:latin typeface="Century Gothic" panose="020B0502020202020204" pitchFamily="34" charset="0"/>
              </a:rPr>
              <a:t>E3W segment</a:t>
            </a:r>
            <a:r>
              <a:rPr lang="en-US" sz="1400" dirty="0">
                <a:solidFill>
                  <a:srgbClr val="002060"/>
                </a:solidFill>
                <a:latin typeface="Century Gothic" panose="020B0502020202020204" pitchFamily="34" charset="0"/>
              </a:rPr>
              <a:t>: 88,378 units </a:t>
            </a:r>
          </a:p>
          <a:p>
            <a:pPr lvl="1" algn="just"/>
            <a:r>
              <a:rPr lang="en-US" sz="1400" b="1" dirty="0">
                <a:solidFill>
                  <a:srgbClr val="002060"/>
                </a:solidFill>
                <a:latin typeface="Century Gothic" panose="020B0502020202020204" pitchFamily="34" charset="0"/>
              </a:rPr>
              <a:t>E4W segment</a:t>
            </a:r>
            <a:r>
              <a:rPr lang="en-US" sz="1400" dirty="0">
                <a:solidFill>
                  <a:srgbClr val="002060"/>
                </a:solidFill>
                <a:latin typeface="Century Gothic" panose="020B0502020202020204" pitchFamily="34" charset="0"/>
              </a:rPr>
              <a:t>: 4,588 units</a:t>
            </a:r>
          </a:p>
          <a:p>
            <a:pPr algn="just"/>
            <a:r>
              <a:rPr lang="en-IN" sz="1400" dirty="0">
                <a:solidFill>
                  <a:srgbClr val="002060"/>
                </a:solidFill>
                <a:latin typeface="Century Gothic" panose="020B0502020202020204" pitchFamily="34" charset="0"/>
              </a:rPr>
              <a:t>In order to meet 100% EVs by 2030, </a:t>
            </a:r>
            <a:r>
              <a:rPr lang="en-IN" sz="1400" dirty="0" err="1">
                <a:solidFill>
                  <a:srgbClr val="002060"/>
                </a:solidFill>
                <a:latin typeface="Century Gothic" panose="020B0502020202020204" pitchFamily="34" charset="0"/>
              </a:rPr>
              <a:t>GoI</a:t>
            </a:r>
            <a:r>
              <a:rPr lang="en-IN" sz="1400" dirty="0">
                <a:solidFill>
                  <a:srgbClr val="002060"/>
                </a:solidFill>
                <a:latin typeface="Century Gothic" panose="020B0502020202020204" pitchFamily="34" charset="0"/>
              </a:rPr>
              <a:t> has to work upon following issues:</a:t>
            </a:r>
          </a:p>
          <a:p>
            <a:pPr marL="444500" indent="-269875" algn="just">
              <a:buFont typeface="Wingdings" panose="05000000000000000000" pitchFamily="2" charset="2"/>
              <a:buChar char="ü"/>
            </a:pPr>
            <a:r>
              <a:rPr lang="en-US" sz="1400" dirty="0">
                <a:solidFill>
                  <a:srgbClr val="002060"/>
                </a:solidFill>
                <a:latin typeface="Century Gothic" panose="020B0502020202020204" pitchFamily="34" charset="0"/>
              </a:rPr>
              <a:t>High price of EV</a:t>
            </a:r>
          </a:p>
          <a:p>
            <a:pPr marL="444500" indent="-269875" algn="just">
              <a:buFont typeface="Wingdings" panose="05000000000000000000" pitchFamily="2" charset="2"/>
              <a:buChar char="ü"/>
            </a:pPr>
            <a:r>
              <a:rPr lang="en-US" sz="1400" dirty="0">
                <a:solidFill>
                  <a:srgbClr val="002060"/>
                </a:solidFill>
                <a:latin typeface="Century Gothic" panose="020B0502020202020204" pitchFamily="34" charset="0"/>
              </a:rPr>
              <a:t>Lack of adequate charging Infrastructure</a:t>
            </a:r>
          </a:p>
          <a:p>
            <a:pPr marL="444500" indent="-269875" algn="just">
              <a:buFont typeface="Wingdings" panose="05000000000000000000" pitchFamily="2" charset="2"/>
              <a:buChar char="ü"/>
            </a:pPr>
            <a:r>
              <a:rPr lang="en-IN" sz="1400" dirty="0">
                <a:solidFill>
                  <a:srgbClr val="002060"/>
                </a:solidFill>
                <a:latin typeface="Century Gothic" panose="020B0502020202020204" pitchFamily="34" charset="0"/>
              </a:rPr>
              <a:t>Long charging time</a:t>
            </a:r>
          </a:p>
          <a:p>
            <a:pPr marL="444500" indent="-269875" algn="just">
              <a:buFont typeface="Wingdings" panose="05000000000000000000" pitchFamily="2" charset="2"/>
              <a:buChar char="ü"/>
            </a:pPr>
            <a:r>
              <a:rPr lang="en-IN" sz="1400" dirty="0">
                <a:solidFill>
                  <a:srgbClr val="002060"/>
                </a:solidFill>
                <a:latin typeface="Century Gothic" panose="020B0502020202020204" pitchFamily="34" charset="0"/>
              </a:rPr>
              <a:t>Lack of consumer awareness and price sensitivity</a:t>
            </a:r>
          </a:p>
          <a:p>
            <a:pPr marL="268288" indent="-268288" algn="just"/>
            <a:r>
              <a:rPr lang="en-US" sz="1400" dirty="0">
                <a:solidFill>
                  <a:srgbClr val="002060"/>
                </a:solidFill>
                <a:latin typeface="Century Gothic" panose="020B0502020202020204" pitchFamily="34" charset="0"/>
              </a:rPr>
              <a:t>According to a report by India Energy Storage Alliance (IESA), the electric vehicle (EV) market in India is expected to hit over 6.3M unit mark per annum by 2027</a:t>
            </a:r>
          </a:p>
          <a:p>
            <a:pPr marL="268288" indent="-268288" algn="just"/>
            <a:r>
              <a:rPr lang="en-IN" sz="1400" dirty="0">
                <a:solidFill>
                  <a:srgbClr val="002060"/>
                </a:solidFill>
                <a:latin typeface="Century Gothic" panose="020B0502020202020204" pitchFamily="34" charset="0"/>
              </a:rPr>
              <a:t>Hero Electric, Tata Motors, </a:t>
            </a:r>
            <a:r>
              <a:rPr lang="en-IN" sz="1400" dirty="0" err="1">
                <a:solidFill>
                  <a:srgbClr val="002060"/>
                </a:solidFill>
                <a:latin typeface="Century Gothic" panose="020B0502020202020204" pitchFamily="34" charset="0"/>
              </a:rPr>
              <a:t>Ather</a:t>
            </a:r>
            <a:r>
              <a:rPr lang="en-IN" sz="1400" dirty="0">
                <a:solidFill>
                  <a:srgbClr val="002060"/>
                </a:solidFill>
                <a:latin typeface="Century Gothic" panose="020B0502020202020204" pitchFamily="34" charset="0"/>
              </a:rPr>
              <a:t> Energy, Mahindra Electric, Hyundai Kona electric, &amp; MG Motor ar</a:t>
            </a:r>
            <a:r>
              <a:rPr lang="en-IN" sz="1400" dirty="0">
                <a:solidFill>
                  <a:srgbClr val="002060"/>
                </a:solidFill>
              </a:rPr>
              <a:t>e among top players in EV segment.</a:t>
            </a:r>
            <a:endParaRPr lang="en-IN" sz="1400"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39651445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5"/>
            <a:ext cx="10515600" cy="777875"/>
          </a:xfrm>
        </p:spPr>
        <p:txBody>
          <a:bodyPr>
            <a:normAutofit/>
          </a:bodyPr>
          <a:lstStyle/>
          <a:p>
            <a:r>
              <a:rPr lang="en-IN" sz="3600" b="1" dirty="0">
                <a:solidFill>
                  <a:srgbClr val="002060"/>
                </a:solidFill>
                <a:latin typeface="Century Gothic" panose="020B0502020202020204" pitchFamily="34" charset="0"/>
              </a:rPr>
              <a:t>Intelligent Transport System (ITS)</a:t>
            </a:r>
          </a:p>
        </p:txBody>
      </p:sp>
      <p:sp>
        <p:nvSpPr>
          <p:cNvPr id="2" name="Content Placeholder 1"/>
          <p:cNvSpPr>
            <a:spLocks noGrp="1"/>
          </p:cNvSpPr>
          <p:nvPr>
            <p:ph idx="1"/>
          </p:nvPr>
        </p:nvSpPr>
        <p:spPr>
          <a:xfrm>
            <a:off x="838200" y="1237129"/>
            <a:ext cx="10515600" cy="4939834"/>
          </a:xfrm>
        </p:spPr>
        <p:txBody>
          <a:bodyPr>
            <a:normAutofit fontScale="92500" lnSpcReduction="10000"/>
          </a:bodyPr>
          <a:lstStyle/>
          <a:p>
            <a:pPr algn="just"/>
            <a:r>
              <a:rPr lang="en-US" sz="2000" dirty="0">
                <a:solidFill>
                  <a:srgbClr val="002060"/>
                </a:solidFill>
                <a:latin typeface="Century Gothic" panose="020B0502020202020204" pitchFamily="34" charset="0"/>
              </a:rPr>
              <a:t>ITS add information and communications technology (ICT) to transport infrastructures and vehicles to improve their safety, reliability, efficiency and quality. </a:t>
            </a:r>
          </a:p>
          <a:p>
            <a:pPr algn="just"/>
            <a:r>
              <a:rPr lang="en-US" sz="2000" b="1" dirty="0">
                <a:solidFill>
                  <a:srgbClr val="002060"/>
                </a:solidFill>
                <a:latin typeface="Century Gothic" panose="020B0502020202020204" pitchFamily="34" charset="0"/>
              </a:rPr>
              <a:t>Most uses of ICT technologies</a:t>
            </a:r>
            <a:r>
              <a:rPr lang="en-US" sz="2000" dirty="0">
                <a:solidFill>
                  <a:srgbClr val="002060"/>
                </a:solidFill>
                <a:latin typeface="Century Gothic" panose="020B0502020202020204" pitchFamily="34" charset="0"/>
              </a:rPr>
              <a:t>: </a:t>
            </a:r>
          </a:p>
          <a:p>
            <a:pPr lvl="1" algn="just"/>
            <a:r>
              <a:rPr lang="en-US" sz="1600" dirty="0">
                <a:solidFill>
                  <a:srgbClr val="002060"/>
                </a:solidFill>
                <a:latin typeface="Century Gothic" panose="020B0502020202020204" pitchFamily="34" charset="0"/>
              </a:rPr>
              <a:t>Application of Electronic Toll Collection (ETC) technologies on national and state highways, use of technologies for tracking, surveillance and information systems on public transport, and parking management systems in cities. </a:t>
            </a:r>
          </a:p>
          <a:p>
            <a:pPr lvl="1" algn="just"/>
            <a:r>
              <a:rPr lang="en-US" sz="1600" dirty="0">
                <a:solidFill>
                  <a:srgbClr val="002060"/>
                </a:solidFill>
                <a:latin typeface="Century Gothic" panose="020B0502020202020204" pitchFamily="34" charset="0"/>
              </a:rPr>
              <a:t>At present, ITS has been partially implemented in very few cities in India including Mumbai, Bangalore, Surat, and Bhopal etc.</a:t>
            </a:r>
          </a:p>
          <a:p>
            <a:pPr algn="just"/>
            <a:r>
              <a:rPr lang="en-US" sz="2000" b="1" dirty="0">
                <a:solidFill>
                  <a:srgbClr val="002060"/>
                </a:solidFill>
                <a:latin typeface="Century Gothic" panose="020B0502020202020204" pitchFamily="34" charset="0"/>
              </a:rPr>
              <a:t>Key ITS developments in India:</a:t>
            </a:r>
          </a:p>
          <a:p>
            <a:pPr lvl="1" algn="just"/>
            <a:r>
              <a:rPr lang="en-US" sz="1600" dirty="0">
                <a:solidFill>
                  <a:srgbClr val="002060"/>
                </a:solidFill>
              </a:rPr>
              <a:t>ARAI has produced AIS-140 Standard for all public transportation systems to build an Intelligent Transportation System in India (Vehicle Tracking System)</a:t>
            </a:r>
          </a:p>
          <a:p>
            <a:pPr lvl="1" algn="just"/>
            <a:r>
              <a:rPr lang="en-US" sz="1600" dirty="0">
                <a:solidFill>
                  <a:srgbClr val="002060"/>
                </a:solidFill>
                <a:latin typeface="Century Gothic" panose="020B0502020202020204" pitchFamily="34" charset="0"/>
              </a:rPr>
              <a:t>Telecom Engineering Centre (TEC) have released two technical reports on ITS, detailing sector specific requirements/use cases to carry out gap analysis and future action plans with possible models of service delivery. </a:t>
            </a:r>
          </a:p>
          <a:p>
            <a:pPr lvl="1" algn="just"/>
            <a:r>
              <a:rPr lang="en-US" sz="1600" dirty="0">
                <a:solidFill>
                  <a:srgbClr val="002060"/>
                </a:solidFill>
                <a:latin typeface="Century Gothic" panose="020B0502020202020204" pitchFamily="34" charset="0"/>
              </a:rPr>
              <a:t>Telecommunication Standards Development Society, India (TSDSI) has also released a </a:t>
            </a:r>
            <a:r>
              <a:rPr lang="en-US" sz="1600" dirty="0">
                <a:solidFill>
                  <a:srgbClr val="002060"/>
                </a:solidFill>
                <a:latin typeface="Century Gothic" panose="020B0502020202020204" pitchFamily="34" charset="0"/>
                <a:hlinkClick r:id="rId2">
                  <a:extLst>
                    <a:ext uri="{A12FA001-AC4F-418D-AE19-62706E023703}">
                      <ahyp:hlinkClr xmlns:ahyp="http://schemas.microsoft.com/office/drawing/2018/hyperlinkcolor" val="tx"/>
                    </a:ext>
                  </a:extLst>
                </a:hlinkClick>
              </a:rPr>
              <a:t>technical report</a:t>
            </a:r>
            <a:r>
              <a:rPr lang="en-US" sz="1600" dirty="0">
                <a:solidFill>
                  <a:srgbClr val="002060"/>
                </a:solidFill>
                <a:latin typeface="Century Gothic" panose="020B0502020202020204" pitchFamily="34" charset="0"/>
              </a:rPr>
              <a:t>, laying emphasis on a national ITS roadmap and create a sustainable model for deployment.</a:t>
            </a:r>
          </a:p>
          <a:p>
            <a:pPr lvl="1" algn="just"/>
            <a:r>
              <a:rPr lang="en-US" sz="1600" dirty="0">
                <a:solidFill>
                  <a:srgbClr val="002060"/>
                </a:solidFill>
                <a:latin typeface="Century Gothic" panose="020B0502020202020204" pitchFamily="34" charset="0"/>
              </a:rPr>
              <a:t>In 2017, Govt. think tank NITI Aayog and International Road Federation (IRF) signed a Statement of Intent to cooperate in the field of ITS in India</a:t>
            </a:r>
          </a:p>
          <a:p>
            <a:pPr lvl="1" algn="just"/>
            <a:r>
              <a:rPr lang="en-US" sz="1600" dirty="0">
                <a:solidFill>
                  <a:srgbClr val="002060"/>
                </a:solidFill>
                <a:latin typeface="Century Gothic" panose="020B0502020202020204" pitchFamily="34" charset="0"/>
              </a:rPr>
              <a:t>NITI Aayog has also set up a national level committee with members from various ministries and states for developing and implementing ITS to drive smarter mobility in the country.</a:t>
            </a:r>
          </a:p>
        </p:txBody>
      </p:sp>
    </p:spTree>
    <p:extLst>
      <p:ext uri="{BB962C8B-B14F-4D97-AF65-F5344CB8AC3E}">
        <p14:creationId xmlns:p14="http://schemas.microsoft.com/office/powerpoint/2010/main" val="3709998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5"/>
            <a:ext cx="10515600" cy="697193"/>
          </a:xfrm>
        </p:spPr>
        <p:txBody>
          <a:bodyPr>
            <a:normAutofit/>
          </a:bodyPr>
          <a:lstStyle/>
          <a:p>
            <a:r>
              <a:rPr lang="en-US" sz="3600" b="1" dirty="0">
                <a:solidFill>
                  <a:srgbClr val="002060"/>
                </a:solidFill>
                <a:latin typeface="Century Gothic" panose="020B0502020202020204" pitchFamily="34" charset="0"/>
              </a:rPr>
              <a:t>Key Market Players</a:t>
            </a:r>
            <a:endParaRPr lang="en-IN" sz="3600" dirty="0">
              <a:latin typeface="Century Gothic" panose="020B0502020202020204" pitchFamily="34" charset="0"/>
            </a:endParaRPr>
          </a:p>
        </p:txBody>
      </p:sp>
      <p:sp>
        <p:nvSpPr>
          <p:cNvPr id="2" name="Content Placeholder 1"/>
          <p:cNvSpPr>
            <a:spLocks noGrp="1"/>
          </p:cNvSpPr>
          <p:nvPr>
            <p:ph idx="1"/>
          </p:nvPr>
        </p:nvSpPr>
        <p:spPr>
          <a:xfrm>
            <a:off x="838200" y="1237129"/>
            <a:ext cx="10515600" cy="4939834"/>
          </a:xfrm>
        </p:spPr>
        <p:txBody>
          <a:bodyPr/>
          <a:lstStyle/>
          <a:p>
            <a:endParaRPr lang="en-IN" dirty="0"/>
          </a:p>
        </p:txBody>
      </p:sp>
      <p:graphicFrame>
        <p:nvGraphicFramePr>
          <p:cNvPr id="6" name="Content Placeholder 3"/>
          <p:cNvGraphicFramePr>
            <a:graphicFrameLocks/>
          </p:cNvGraphicFramePr>
          <p:nvPr>
            <p:extLst>
              <p:ext uri="{D42A27DB-BD31-4B8C-83A1-F6EECF244321}">
                <p14:modId xmlns:p14="http://schemas.microsoft.com/office/powerpoint/2010/main" val="2224935985"/>
              </p:ext>
            </p:extLst>
          </p:nvPr>
        </p:nvGraphicFramePr>
        <p:xfrm>
          <a:off x="838199" y="1237129"/>
          <a:ext cx="10860741" cy="4939834"/>
        </p:xfrm>
        <a:graphic>
          <a:graphicData uri="http://schemas.openxmlformats.org/drawingml/2006/table">
            <a:tbl>
              <a:tblPr firstRow="1" bandRow="1">
                <a:tableStyleId>{5C22544A-7EE6-4342-B048-85BDC9FD1C3A}</a:tableStyleId>
              </a:tblPr>
              <a:tblGrid>
                <a:gridCol w="3606360">
                  <a:extLst>
                    <a:ext uri="{9D8B030D-6E8A-4147-A177-3AD203B41FA5}">
                      <a16:colId xmlns:a16="http://schemas.microsoft.com/office/drawing/2014/main" val="20000"/>
                    </a:ext>
                  </a:extLst>
                </a:gridCol>
                <a:gridCol w="7254381">
                  <a:extLst>
                    <a:ext uri="{9D8B030D-6E8A-4147-A177-3AD203B41FA5}">
                      <a16:colId xmlns:a16="http://schemas.microsoft.com/office/drawing/2014/main" val="20001"/>
                    </a:ext>
                  </a:extLst>
                </a:gridCol>
              </a:tblGrid>
              <a:tr h="597188">
                <a:tc>
                  <a:txBody>
                    <a:bodyPr/>
                    <a:lstStyle/>
                    <a:p>
                      <a:pPr algn="ctr"/>
                      <a:r>
                        <a:rPr lang="en-US" sz="2000" b="1" dirty="0">
                          <a:solidFill>
                            <a:schemeClr val="bg1"/>
                          </a:solidFill>
                          <a:latin typeface="Calibri" pitchFamily="34" charset="0"/>
                        </a:rPr>
                        <a:t>Segment</a:t>
                      </a:r>
                    </a:p>
                  </a:txBody>
                  <a:tcPr>
                    <a:solidFill>
                      <a:srgbClr val="002060"/>
                    </a:solidFill>
                  </a:tcPr>
                </a:tc>
                <a:tc>
                  <a:txBody>
                    <a:bodyPr/>
                    <a:lstStyle/>
                    <a:p>
                      <a:pPr algn="ctr"/>
                      <a:r>
                        <a:rPr lang="en-US" sz="2000" b="1" dirty="0">
                          <a:solidFill>
                            <a:schemeClr val="bg1"/>
                          </a:solidFill>
                          <a:latin typeface="Calibri" pitchFamily="34" charset="0"/>
                        </a:rPr>
                        <a:t>Players (Market share (%))</a:t>
                      </a:r>
                    </a:p>
                  </a:txBody>
                  <a:tcPr>
                    <a:solidFill>
                      <a:srgbClr val="002060"/>
                    </a:solidFill>
                  </a:tcPr>
                </a:tc>
                <a:extLst>
                  <a:ext uri="{0D108BD9-81ED-4DB2-BD59-A6C34878D82A}">
                    <a16:rowId xmlns:a16="http://schemas.microsoft.com/office/drawing/2014/main" val="10000"/>
                  </a:ext>
                </a:extLst>
              </a:tr>
              <a:tr h="921320">
                <a:tc>
                  <a:txBody>
                    <a:bodyPr/>
                    <a:lstStyle/>
                    <a:p>
                      <a:pPr algn="ctr"/>
                      <a:r>
                        <a:rPr lang="en-US" sz="1800" b="0" dirty="0">
                          <a:latin typeface="Calibri" pitchFamily="34" charset="0"/>
                        </a:rPr>
                        <a:t>Passenger Vehicle (PVs)</a:t>
                      </a:r>
                    </a:p>
                  </a:txBody>
                  <a:tcPr>
                    <a:solidFill>
                      <a:schemeClr val="bg1">
                        <a:lumMod val="95000"/>
                      </a:schemeClr>
                    </a:solidFill>
                  </a:tcPr>
                </a:tc>
                <a:tc>
                  <a:txBody>
                    <a:bodyPr/>
                    <a:lstStyle/>
                    <a:p>
                      <a:pPr algn="ctr"/>
                      <a:r>
                        <a:rPr lang="en-US" sz="1800" b="0" dirty="0">
                          <a:latin typeface="Calibri" pitchFamily="34" charset="0"/>
                        </a:rPr>
                        <a:t>Suzuki (53.8%), Hyundai (17.4%), </a:t>
                      </a:r>
                      <a:r>
                        <a:rPr lang="en-US" sz="1800" b="0" baseline="0" dirty="0">
                          <a:latin typeface="Calibri" pitchFamily="34" charset="0"/>
                        </a:rPr>
                        <a:t>Tata Motors (8.2%), M&amp;M (5.8%), Toyota (3.4%), Honda (3%) etc.</a:t>
                      </a:r>
                      <a:endParaRPr lang="en-US" sz="1800" b="0" dirty="0">
                        <a:latin typeface="Calibri" pitchFamily="34" charset="0"/>
                      </a:endParaRPr>
                    </a:p>
                  </a:txBody>
                  <a:tcPr>
                    <a:solidFill>
                      <a:schemeClr val="bg1">
                        <a:lumMod val="95000"/>
                      </a:schemeClr>
                    </a:solidFill>
                  </a:tcPr>
                </a:tc>
                <a:extLst>
                  <a:ext uri="{0D108BD9-81ED-4DB2-BD59-A6C34878D82A}">
                    <a16:rowId xmlns:a16="http://schemas.microsoft.com/office/drawing/2014/main" val="10001"/>
                  </a:ext>
                </a:extLst>
              </a:tr>
              <a:tr h="105521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latin typeface="Calibri" pitchFamily="34" charset="0"/>
                        </a:rPr>
                        <a:t>Commercial Vehicles (CVs)</a:t>
                      </a:r>
                    </a:p>
                    <a:p>
                      <a:pPr algn="ctr"/>
                      <a:endParaRPr lang="en-US" sz="1800" b="0" dirty="0">
                        <a:latin typeface="Calibri" pitchFamily="34" charset="0"/>
                      </a:endParaRPr>
                    </a:p>
                  </a:txBody>
                  <a:tcP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0" dirty="0">
                          <a:latin typeface="Calibri" pitchFamily="34" charset="0"/>
                        </a:rPr>
                        <a:t>Tata Motors (42.64%), M&amp;M(27.65%),</a:t>
                      </a:r>
                      <a:r>
                        <a:rPr lang="en-US" sz="1800" b="0" baseline="0" dirty="0">
                          <a:latin typeface="Calibri" pitchFamily="34" charset="0"/>
                        </a:rPr>
                        <a:t> Ashok Leyland (17.71%), VECVs (7.25%) etc.</a:t>
                      </a:r>
                      <a:endParaRPr lang="en-US" sz="1800" b="0" dirty="0">
                        <a:latin typeface="Calibri" pitchFamily="34" charset="0"/>
                      </a:endParaRPr>
                    </a:p>
                  </a:txBody>
                  <a:tcPr>
                    <a:solidFill>
                      <a:schemeClr val="bg1">
                        <a:lumMod val="95000"/>
                      </a:schemeClr>
                    </a:solidFill>
                  </a:tcPr>
                </a:tc>
                <a:extLst>
                  <a:ext uri="{0D108BD9-81ED-4DB2-BD59-A6C34878D82A}">
                    <a16:rowId xmlns:a16="http://schemas.microsoft.com/office/drawing/2014/main" val="10002"/>
                  </a:ext>
                </a:extLst>
              </a:tr>
              <a:tr h="100651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latin typeface="Calibri" pitchFamily="34" charset="0"/>
                        </a:rPr>
                        <a:t>Two-Wheelers (2Ws)</a:t>
                      </a:r>
                    </a:p>
                    <a:p>
                      <a:pPr algn="ctr"/>
                      <a:endParaRPr lang="en-US" sz="1800" b="0" dirty="0">
                        <a:latin typeface="Calibri" pitchFamily="34" charset="0"/>
                      </a:endParaRPr>
                    </a:p>
                  </a:txBody>
                  <a:tcPr>
                    <a:solidFill>
                      <a:schemeClr val="bg1">
                        <a:lumMod val="95000"/>
                      </a:schemeClr>
                    </a:solidFill>
                  </a:tcPr>
                </a:tc>
                <a:tc>
                  <a:txBody>
                    <a:bodyPr/>
                    <a:lstStyle/>
                    <a:p>
                      <a:pPr algn="ctr"/>
                      <a:r>
                        <a:rPr lang="en-US" sz="1800" b="0" dirty="0">
                          <a:latin typeface="Calibri" pitchFamily="34" charset="0"/>
                        </a:rPr>
                        <a:t>Hero Motor Corp (37%), HMSI (25.57%),</a:t>
                      </a:r>
                      <a:r>
                        <a:rPr lang="en-US" sz="1800" b="0" baseline="0" dirty="0">
                          <a:latin typeface="Calibri" pitchFamily="34" charset="0"/>
                        </a:rPr>
                        <a:t> </a:t>
                      </a:r>
                      <a:r>
                        <a:rPr lang="en-US" sz="1800" b="0" dirty="0">
                          <a:latin typeface="Calibri" pitchFamily="34" charset="0"/>
                        </a:rPr>
                        <a:t>TVS(14.31%), Bajaj Auto (11.97%), Royal</a:t>
                      </a:r>
                      <a:r>
                        <a:rPr lang="en-US" sz="1800" b="0" baseline="0" dirty="0">
                          <a:latin typeface="Calibri" pitchFamily="34" charset="0"/>
                        </a:rPr>
                        <a:t> Enfield (3.8%) etc.</a:t>
                      </a:r>
                      <a:endParaRPr lang="en-US" sz="1800" b="0" dirty="0">
                        <a:latin typeface="Calibri" pitchFamily="34" charset="0"/>
                      </a:endParaRPr>
                    </a:p>
                  </a:txBody>
                  <a:tcPr>
                    <a:solidFill>
                      <a:schemeClr val="bg1">
                        <a:lumMod val="95000"/>
                      </a:schemeClr>
                    </a:solidFill>
                  </a:tcPr>
                </a:tc>
                <a:extLst>
                  <a:ext uri="{0D108BD9-81ED-4DB2-BD59-A6C34878D82A}">
                    <a16:rowId xmlns:a16="http://schemas.microsoft.com/office/drawing/2014/main" val="10003"/>
                  </a:ext>
                </a:extLst>
              </a:tr>
              <a:tr h="135959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latin typeface="Calibri" pitchFamily="34" charset="0"/>
                        </a:rPr>
                        <a:t>Three-Wheelers (3Ws)</a:t>
                      </a:r>
                    </a:p>
                    <a:p>
                      <a:pPr algn="ctr"/>
                      <a:endParaRPr lang="en-US" sz="1800" b="0" dirty="0">
                        <a:latin typeface="Calibri" pitchFamily="34" charset="0"/>
                      </a:endParaRPr>
                    </a:p>
                  </a:txBody>
                  <a:tcP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b="0" kern="1200" dirty="0">
                          <a:solidFill>
                            <a:schemeClr val="dk1"/>
                          </a:solidFill>
                          <a:effectLst/>
                          <a:latin typeface="Calibri" pitchFamily="34" charset="0"/>
                          <a:ea typeface="+mn-ea"/>
                          <a:cs typeface="+mn-cs"/>
                        </a:rPr>
                        <a:t>Bajaj Auto, TVS M&amp;M etc.</a:t>
                      </a:r>
                      <a:endParaRPr lang="en-US" sz="1800" b="0" dirty="0">
                        <a:latin typeface="Calibri" pitchFamily="34" charset="0"/>
                      </a:endParaRPr>
                    </a:p>
                    <a:p>
                      <a:pPr algn="ctr"/>
                      <a:endParaRPr lang="en-US" sz="1800" b="0" dirty="0">
                        <a:latin typeface="Calibri" pitchFamily="34" charset="0"/>
                      </a:endParaRPr>
                    </a:p>
                  </a:txBody>
                  <a:tcPr>
                    <a:solidFill>
                      <a:schemeClr val="bg1">
                        <a:lumMod val="95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9612212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300" b="1" kern="1200" dirty="0">
                <a:solidFill>
                  <a:srgbClr val="FFFFFF"/>
                </a:solidFill>
                <a:latin typeface="+mj-lt"/>
                <a:ea typeface="+mj-ea"/>
                <a:cs typeface="+mj-cs"/>
              </a:rPr>
              <a:t>Automobile &amp; Components Manufacturing hubs</a:t>
            </a:r>
          </a:p>
        </p:txBody>
      </p:sp>
      <p:graphicFrame>
        <p:nvGraphicFramePr>
          <p:cNvPr id="8" name="Table 7">
            <a:extLst>
              <a:ext uri="{FF2B5EF4-FFF2-40B4-BE49-F238E27FC236}">
                <a16:creationId xmlns:a16="http://schemas.microsoft.com/office/drawing/2014/main" id="{B0EE57A7-4620-4469-BE2F-9867B98C7AA4}"/>
              </a:ext>
            </a:extLst>
          </p:cNvPr>
          <p:cNvGraphicFramePr>
            <a:graphicFrameLocks noGrp="1"/>
          </p:cNvGraphicFramePr>
          <p:nvPr>
            <p:extLst>
              <p:ext uri="{D42A27DB-BD31-4B8C-83A1-F6EECF244321}">
                <p14:modId xmlns:p14="http://schemas.microsoft.com/office/powerpoint/2010/main" val="4024289157"/>
              </p:ext>
            </p:extLst>
          </p:nvPr>
        </p:nvGraphicFramePr>
        <p:xfrm>
          <a:off x="4527804" y="0"/>
          <a:ext cx="7373909" cy="6697105"/>
        </p:xfrm>
        <a:graphic>
          <a:graphicData uri="http://schemas.openxmlformats.org/drawingml/2006/table">
            <a:tbl>
              <a:tblPr firstRow="1" firstCol="1" bandRow="1">
                <a:tableStyleId>{5C22544A-7EE6-4342-B048-85BDC9FD1C3A}</a:tableStyleId>
              </a:tblPr>
              <a:tblGrid>
                <a:gridCol w="1734048">
                  <a:extLst>
                    <a:ext uri="{9D8B030D-6E8A-4147-A177-3AD203B41FA5}">
                      <a16:colId xmlns:a16="http://schemas.microsoft.com/office/drawing/2014/main" val="2555009076"/>
                    </a:ext>
                  </a:extLst>
                </a:gridCol>
                <a:gridCol w="3251498">
                  <a:extLst>
                    <a:ext uri="{9D8B030D-6E8A-4147-A177-3AD203B41FA5}">
                      <a16:colId xmlns:a16="http://schemas.microsoft.com/office/drawing/2014/main" val="3281041345"/>
                    </a:ext>
                  </a:extLst>
                </a:gridCol>
                <a:gridCol w="2388363">
                  <a:extLst>
                    <a:ext uri="{9D8B030D-6E8A-4147-A177-3AD203B41FA5}">
                      <a16:colId xmlns:a16="http://schemas.microsoft.com/office/drawing/2014/main" val="1923196310"/>
                    </a:ext>
                  </a:extLst>
                </a:gridCol>
              </a:tblGrid>
              <a:tr h="72571">
                <a:tc gridSpan="3">
                  <a:txBody>
                    <a:bodyPr/>
                    <a:lstStyle/>
                    <a:p>
                      <a:pPr algn="ctr">
                        <a:lnSpc>
                          <a:spcPct val="107000"/>
                        </a:lnSpc>
                      </a:pPr>
                      <a:endParaRPr lang="en-IN" sz="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312" marR="40312" marT="0" marB="0"/>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403675626"/>
                  </a:ext>
                </a:extLst>
              </a:tr>
              <a:tr h="338357">
                <a:tc>
                  <a:txBody>
                    <a:bodyPr/>
                    <a:lstStyle/>
                    <a:p>
                      <a:pPr>
                        <a:lnSpc>
                          <a:spcPct val="107000"/>
                        </a:lnSpc>
                      </a:pPr>
                      <a:r>
                        <a:rPr lang="en-IN" sz="1600" b="1" dirty="0">
                          <a:effectLst/>
                        </a:rPr>
                        <a:t>Region, State</a:t>
                      </a:r>
                      <a:endParaRPr lang="en-IN"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312" marR="40312" marT="0" marB="0"/>
                </a:tc>
                <a:tc>
                  <a:txBody>
                    <a:bodyPr/>
                    <a:lstStyle/>
                    <a:p>
                      <a:pPr>
                        <a:lnSpc>
                          <a:spcPct val="107000"/>
                        </a:lnSpc>
                      </a:pPr>
                      <a:r>
                        <a:rPr lang="en-IN" sz="1600" b="1">
                          <a:effectLst/>
                        </a:rPr>
                        <a:t>Major Occupier</a:t>
                      </a:r>
                      <a:endParaRPr lang="en-IN"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0312" marR="40312" marT="0" marB="0"/>
                </a:tc>
                <a:tc>
                  <a:txBody>
                    <a:bodyPr/>
                    <a:lstStyle/>
                    <a:p>
                      <a:pPr>
                        <a:lnSpc>
                          <a:spcPct val="107000"/>
                        </a:lnSpc>
                      </a:pPr>
                      <a:r>
                        <a:rPr lang="en-IN" sz="1600" b="1" dirty="0">
                          <a:effectLst/>
                        </a:rPr>
                        <a:t>Remarks</a:t>
                      </a:r>
                      <a:endParaRPr lang="en-IN"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312" marR="40312" marT="0" marB="0"/>
                </a:tc>
                <a:extLst>
                  <a:ext uri="{0D108BD9-81ED-4DB2-BD59-A6C34878D82A}">
                    <a16:rowId xmlns:a16="http://schemas.microsoft.com/office/drawing/2014/main" val="1452834421"/>
                  </a:ext>
                </a:extLst>
              </a:tr>
              <a:tr h="1513739">
                <a:tc>
                  <a:txBody>
                    <a:bodyPr/>
                    <a:lstStyle/>
                    <a:p>
                      <a:pPr>
                        <a:lnSpc>
                          <a:spcPct val="107000"/>
                        </a:lnSpc>
                      </a:pPr>
                      <a:r>
                        <a:rPr lang="en-IN" sz="1400" dirty="0">
                          <a:effectLst/>
                        </a:rPr>
                        <a:t>Pune-Aurangabad,</a:t>
                      </a:r>
                      <a:br>
                        <a:rPr lang="en-IN" sz="1400" dirty="0">
                          <a:effectLst/>
                        </a:rPr>
                      </a:br>
                      <a:r>
                        <a:rPr lang="en-IN" sz="1400" dirty="0">
                          <a:effectLst/>
                        </a:rPr>
                        <a:t>Maharashtra</a:t>
                      </a:r>
                      <a:endParaRPr lang="en-IN"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312" marR="40312" marT="0" marB="0"/>
                </a:tc>
                <a:tc>
                  <a:txBody>
                    <a:bodyPr/>
                    <a:lstStyle/>
                    <a:p>
                      <a:pPr>
                        <a:lnSpc>
                          <a:spcPct val="107000"/>
                        </a:lnSpc>
                      </a:pPr>
                      <a:r>
                        <a:rPr lang="en-IN" sz="1400" dirty="0">
                          <a:effectLst/>
                        </a:rPr>
                        <a:t>Fiat, GM, Volkswagen, Mercedes-Benz, Tata Motors, Bajaj Auto, JLR,</a:t>
                      </a:r>
                      <a:br>
                        <a:rPr lang="en-IN" sz="1400" dirty="0">
                          <a:effectLst/>
                        </a:rPr>
                      </a:br>
                      <a:r>
                        <a:rPr lang="en-IN" sz="1400" dirty="0">
                          <a:effectLst/>
                        </a:rPr>
                        <a:t>Mahindra &amp; Mahindra, Skoda Auto, Goodyear Tyres, Balkrishna Tyres, </a:t>
                      </a:r>
                      <a:r>
                        <a:rPr lang="en-IN" sz="1400" dirty="0" err="1">
                          <a:effectLst/>
                        </a:rPr>
                        <a:t>Duro</a:t>
                      </a:r>
                      <a:r>
                        <a:rPr lang="en-IN" sz="1400" dirty="0">
                          <a:effectLst/>
                        </a:rPr>
                        <a:t> Valves, Force Motors, JCB, </a:t>
                      </a:r>
                      <a:r>
                        <a:rPr lang="en-IN" sz="1400" dirty="0" err="1">
                          <a:effectLst/>
                        </a:rPr>
                        <a:t>Sany</a:t>
                      </a:r>
                      <a:r>
                        <a:rPr lang="en-IN" sz="1400" dirty="0">
                          <a:effectLst/>
                        </a:rPr>
                        <a:t>, John Deere, Continental, </a:t>
                      </a:r>
                      <a:r>
                        <a:rPr lang="en-IN" sz="1400" dirty="0" err="1">
                          <a:effectLst/>
                        </a:rPr>
                        <a:t>Minda</a:t>
                      </a:r>
                      <a:r>
                        <a:rPr lang="en-IN" sz="1400" dirty="0">
                          <a:effectLst/>
                        </a:rPr>
                        <a:t>, </a:t>
                      </a:r>
                      <a:r>
                        <a:rPr lang="en-IN" sz="1400" dirty="0" err="1">
                          <a:effectLst/>
                        </a:rPr>
                        <a:t>Carraro</a:t>
                      </a:r>
                      <a:endParaRPr lang="en-IN"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312" marR="40312" marT="0" marB="0"/>
                </a:tc>
                <a:tc>
                  <a:txBody>
                    <a:bodyPr/>
                    <a:lstStyle/>
                    <a:p>
                      <a:pPr>
                        <a:lnSpc>
                          <a:spcPct val="107000"/>
                        </a:lnSpc>
                      </a:pPr>
                      <a:r>
                        <a:rPr lang="en-IN" sz="1400">
                          <a:effectLst/>
                        </a:rPr>
                        <a:t>Maharashtra accounts for ~35% of India’s output of automobiles by value.</a:t>
                      </a:r>
                      <a:endParaRPr lang="en-IN" sz="1400">
                        <a:effectLst/>
                        <a:latin typeface="Arial" panose="020B0604020202020204" pitchFamily="34" charset="0"/>
                        <a:ea typeface="Times New Roman" panose="02020603050405020304" pitchFamily="18" charset="0"/>
                        <a:cs typeface="Times New Roman" panose="02020603050405020304" pitchFamily="18" charset="0"/>
                      </a:endParaRPr>
                    </a:p>
                  </a:txBody>
                  <a:tcPr marL="40312" marR="40312" marT="0" marB="0"/>
                </a:tc>
                <a:extLst>
                  <a:ext uri="{0D108BD9-81ED-4DB2-BD59-A6C34878D82A}">
                    <a16:rowId xmlns:a16="http://schemas.microsoft.com/office/drawing/2014/main" val="2032263815"/>
                  </a:ext>
                </a:extLst>
              </a:tr>
              <a:tr h="1219894">
                <a:tc>
                  <a:txBody>
                    <a:bodyPr/>
                    <a:lstStyle/>
                    <a:p>
                      <a:pPr>
                        <a:lnSpc>
                          <a:spcPct val="107000"/>
                        </a:lnSpc>
                      </a:pPr>
                      <a:r>
                        <a:rPr lang="en-IN" sz="1400">
                          <a:effectLst/>
                        </a:rPr>
                        <a:t>Chennai-Sriperumbudur-Oragadam, TamilNadu and SriCity,</a:t>
                      </a:r>
                      <a:br>
                        <a:rPr lang="en-IN" sz="1400">
                          <a:effectLst/>
                        </a:rPr>
                      </a:br>
                      <a:r>
                        <a:rPr lang="en-IN" sz="1400">
                          <a:effectLst/>
                        </a:rPr>
                        <a:t>Andhra Pradesh </a:t>
                      </a:r>
                      <a:endParaRPr lang="en-IN" sz="1400">
                        <a:effectLst/>
                        <a:latin typeface="Arial" panose="020B0604020202020204" pitchFamily="34" charset="0"/>
                        <a:ea typeface="Times New Roman" panose="02020603050405020304" pitchFamily="18" charset="0"/>
                        <a:cs typeface="Times New Roman" panose="02020603050405020304" pitchFamily="18" charset="0"/>
                      </a:endParaRPr>
                    </a:p>
                  </a:txBody>
                  <a:tcPr marL="40312" marR="40312" marT="0" marB="0"/>
                </a:tc>
                <a:tc>
                  <a:txBody>
                    <a:bodyPr/>
                    <a:lstStyle/>
                    <a:p>
                      <a:pPr>
                        <a:lnSpc>
                          <a:spcPct val="107000"/>
                        </a:lnSpc>
                      </a:pPr>
                      <a:r>
                        <a:rPr lang="en-IN" sz="1400" dirty="0">
                          <a:effectLst/>
                        </a:rPr>
                        <a:t>Hyundai Motor, Schwing Stetter, Daimler Commercial Vehicles, </a:t>
                      </a:r>
                      <a:r>
                        <a:rPr lang="en-IN" sz="1400" dirty="0" err="1">
                          <a:effectLst/>
                        </a:rPr>
                        <a:t>RenaultNissan</a:t>
                      </a:r>
                      <a:r>
                        <a:rPr lang="en-IN" sz="1400" dirty="0">
                          <a:effectLst/>
                        </a:rPr>
                        <a:t>, Yamaha Motors, Bharat Benz, Eicher, Ashok Leyland, BMW, Royal Enfield, Isuzu, Komatsu, Ford, TAFE, CEAT Tyres</a:t>
                      </a:r>
                      <a:endParaRPr lang="en-IN"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312" marR="40312" marT="0" marB="0"/>
                </a:tc>
                <a:tc>
                  <a:txBody>
                    <a:bodyPr/>
                    <a:lstStyle/>
                    <a:p>
                      <a:pPr>
                        <a:lnSpc>
                          <a:spcPct val="107000"/>
                        </a:lnSpc>
                      </a:pPr>
                      <a:r>
                        <a:rPr lang="en-IN" sz="1400">
                          <a:effectLst/>
                        </a:rPr>
                        <a:t>Part of Chennai and</a:t>
                      </a:r>
                      <a:br>
                        <a:rPr lang="en-IN" sz="1400">
                          <a:effectLst/>
                        </a:rPr>
                      </a:br>
                      <a:r>
                        <a:rPr lang="en-IN" sz="1400">
                          <a:effectLst/>
                        </a:rPr>
                        <a:t>surrounding areas, which are</a:t>
                      </a:r>
                      <a:br>
                        <a:rPr lang="en-IN" sz="1400">
                          <a:effectLst/>
                        </a:rPr>
                      </a:br>
                      <a:r>
                        <a:rPr lang="en-IN" sz="1400">
                          <a:effectLst/>
                        </a:rPr>
                        <a:t>popularly nicknamed “Detroit of India”, due to the large presence of auto industry.</a:t>
                      </a:r>
                      <a:endParaRPr lang="en-IN" sz="1400">
                        <a:effectLst/>
                        <a:latin typeface="Arial" panose="020B0604020202020204" pitchFamily="34" charset="0"/>
                        <a:ea typeface="Times New Roman" panose="02020603050405020304" pitchFamily="18" charset="0"/>
                        <a:cs typeface="Times New Roman" panose="02020603050405020304" pitchFamily="18" charset="0"/>
                      </a:endParaRPr>
                    </a:p>
                  </a:txBody>
                  <a:tcPr marL="40312" marR="40312" marT="0" marB="0"/>
                </a:tc>
                <a:extLst>
                  <a:ext uri="{0D108BD9-81ED-4DB2-BD59-A6C34878D82A}">
                    <a16:rowId xmlns:a16="http://schemas.microsoft.com/office/drawing/2014/main" val="3539086603"/>
                  </a:ext>
                </a:extLst>
              </a:tr>
              <a:tr h="1219894">
                <a:tc>
                  <a:txBody>
                    <a:bodyPr/>
                    <a:lstStyle/>
                    <a:p>
                      <a:pPr>
                        <a:lnSpc>
                          <a:spcPct val="107000"/>
                        </a:lnSpc>
                      </a:pPr>
                      <a:r>
                        <a:rPr lang="en-IN" sz="1400">
                          <a:effectLst/>
                        </a:rPr>
                        <a:t>Manesar-Faridabad-Gurugram, Haryana</a:t>
                      </a:r>
                      <a:endParaRPr lang="en-IN" sz="1400">
                        <a:effectLst/>
                        <a:latin typeface="Arial" panose="020B0604020202020204" pitchFamily="34" charset="0"/>
                        <a:ea typeface="Times New Roman" panose="02020603050405020304" pitchFamily="18" charset="0"/>
                        <a:cs typeface="Times New Roman" panose="02020603050405020304" pitchFamily="18" charset="0"/>
                      </a:endParaRPr>
                    </a:p>
                  </a:txBody>
                  <a:tcPr marL="40312" marR="40312" marT="0" marB="0"/>
                </a:tc>
                <a:tc>
                  <a:txBody>
                    <a:bodyPr/>
                    <a:lstStyle/>
                    <a:p>
                      <a:pPr>
                        <a:lnSpc>
                          <a:spcPct val="107000"/>
                        </a:lnSpc>
                      </a:pPr>
                      <a:r>
                        <a:rPr lang="en-IN" sz="1400">
                          <a:effectLst/>
                        </a:rPr>
                        <a:t>Maruti Suzuki, Honda Motorcycle and Scooter, Suzuki Powertrain, Suzuki Motorcycle, Hero Motors, Mitsubishi Electric Automotive, Harley Davidson, Yamaha Motors, JCB, Ecorts Tractors, Minda</a:t>
                      </a:r>
                      <a:endParaRPr lang="en-IN" sz="1400">
                        <a:effectLst/>
                        <a:latin typeface="Arial" panose="020B0604020202020204" pitchFamily="34" charset="0"/>
                        <a:ea typeface="Times New Roman" panose="02020603050405020304" pitchFamily="18" charset="0"/>
                        <a:cs typeface="Times New Roman" panose="02020603050405020304" pitchFamily="18" charset="0"/>
                      </a:endParaRPr>
                    </a:p>
                  </a:txBody>
                  <a:tcPr marL="40312" marR="40312" marT="0" marB="0"/>
                </a:tc>
                <a:tc>
                  <a:txBody>
                    <a:bodyPr/>
                    <a:lstStyle/>
                    <a:p>
                      <a:pPr>
                        <a:lnSpc>
                          <a:spcPct val="107000"/>
                        </a:lnSpc>
                      </a:pPr>
                      <a:r>
                        <a:rPr lang="en-IN" sz="1400">
                          <a:effectLst/>
                        </a:rPr>
                        <a:t>Home to the first and largest</a:t>
                      </a:r>
                      <a:br>
                        <a:rPr lang="en-IN" sz="1400">
                          <a:effectLst/>
                        </a:rPr>
                      </a:br>
                      <a:r>
                        <a:rPr lang="en-IN" sz="1400">
                          <a:effectLst/>
                        </a:rPr>
                        <a:t>plant of India’s largest</a:t>
                      </a:r>
                      <a:br>
                        <a:rPr lang="en-IN" sz="1400">
                          <a:effectLst/>
                        </a:rPr>
                      </a:br>
                      <a:r>
                        <a:rPr lang="en-IN" sz="1400">
                          <a:effectLst/>
                        </a:rPr>
                        <a:t>automobile manufacturer –</a:t>
                      </a:r>
                      <a:br>
                        <a:rPr lang="en-IN" sz="1400">
                          <a:effectLst/>
                        </a:rPr>
                      </a:br>
                      <a:r>
                        <a:rPr lang="en-IN" sz="1400">
                          <a:effectLst/>
                        </a:rPr>
                        <a:t>Maruti Suzuki.</a:t>
                      </a:r>
                      <a:endParaRPr lang="en-IN" sz="1400">
                        <a:effectLst/>
                        <a:latin typeface="Arial" panose="020B0604020202020204" pitchFamily="34" charset="0"/>
                        <a:ea typeface="Times New Roman" panose="02020603050405020304" pitchFamily="18" charset="0"/>
                        <a:cs typeface="Times New Roman" panose="02020603050405020304" pitchFamily="18" charset="0"/>
                      </a:endParaRPr>
                    </a:p>
                  </a:txBody>
                  <a:tcPr marL="40312" marR="40312" marT="0" marB="0"/>
                </a:tc>
                <a:extLst>
                  <a:ext uri="{0D108BD9-81ED-4DB2-BD59-A6C34878D82A}">
                    <a16:rowId xmlns:a16="http://schemas.microsoft.com/office/drawing/2014/main" val="618224223"/>
                  </a:ext>
                </a:extLst>
              </a:tr>
              <a:tr h="1219894">
                <a:tc>
                  <a:txBody>
                    <a:bodyPr/>
                    <a:lstStyle/>
                    <a:p>
                      <a:pPr>
                        <a:lnSpc>
                          <a:spcPct val="107000"/>
                        </a:lnSpc>
                      </a:pPr>
                      <a:r>
                        <a:rPr lang="en-IN" sz="1400">
                          <a:effectLst/>
                        </a:rPr>
                        <a:t>Sanand-Mandal-Bechraji, Gujarat</a:t>
                      </a:r>
                      <a:endParaRPr lang="en-IN" sz="1400">
                        <a:effectLst/>
                        <a:latin typeface="Arial" panose="020B0604020202020204" pitchFamily="34" charset="0"/>
                        <a:ea typeface="Times New Roman" panose="02020603050405020304" pitchFamily="18" charset="0"/>
                        <a:cs typeface="Times New Roman" panose="02020603050405020304" pitchFamily="18" charset="0"/>
                      </a:endParaRPr>
                    </a:p>
                  </a:txBody>
                  <a:tcPr marL="40312" marR="40312" marT="0" marB="0"/>
                </a:tc>
                <a:tc>
                  <a:txBody>
                    <a:bodyPr/>
                    <a:lstStyle/>
                    <a:p>
                      <a:pPr>
                        <a:lnSpc>
                          <a:spcPct val="107000"/>
                        </a:lnSpc>
                      </a:pPr>
                      <a:r>
                        <a:rPr lang="en-IN" sz="1400">
                          <a:effectLst/>
                        </a:rPr>
                        <a:t>Tata Motors, Ford Motors, Suzuki Motors, Honda Motorcycle and Scooter</a:t>
                      </a:r>
                      <a:endParaRPr lang="en-IN" sz="1400">
                        <a:effectLst/>
                        <a:latin typeface="Arial" panose="020B0604020202020204" pitchFamily="34" charset="0"/>
                        <a:ea typeface="Times New Roman" panose="02020603050405020304" pitchFamily="18" charset="0"/>
                        <a:cs typeface="Times New Roman" panose="02020603050405020304" pitchFamily="18" charset="0"/>
                      </a:endParaRPr>
                    </a:p>
                  </a:txBody>
                  <a:tcPr marL="40312" marR="40312" marT="0" marB="0"/>
                </a:tc>
                <a:tc>
                  <a:txBody>
                    <a:bodyPr/>
                    <a:lstStyle/>
                    <a:p>
                      <a:pPr>
                        <a:lnSpc>
                          <a:spcPct val="107000"/>
                        </a:lnSpc>
                      </a:pPr>
                      <a:r>
                        <a:rPr lang="en-IN" sz="1400">
                          <a:effectLst/>
                        </a:rPr>
                        <a:t>~102 sq. kms. of MBSIR (Mandal Bechraji Special Investment Region) being developed as an</a:t>
                      </a:r>
                      <a:br>
                        <a:rPr lang="en-IN" sz="1400">
                          <a:effectLst/>
                        </a:rPr>
                      </a:br>
                      <a:r>
                        <a:rPr lang="en-IN" sz="1400">
                          <a:effectLst/>
                        </a:rPr>
                        <a:t>industrial hub, including a</a:t>
                      </a:r>
                      <a:br>
                        <a:rPr lang="en-IN" sz="1400">
                          <a:effectLst/>
                        </a:rPr>
                      </a:br>
                      <a:r>
                        <a:rPr lang="en-IN" sz="1400">
                          <a:effectLst/>
                        </a:rPr>
                        <a:t>Japanese zone.</a:t>
                      </a:r>
                      <a:endParaRPr lang="en-IN" sz="1400">
                        <a:effectLst/>
                        <a:latin typeface="Arial" panose="020B0604020202020204" pitchFamily="34" charset="0"/>
                        <a:ea typeface="Times New Roman" panose="02020603050405020304" pitchFamily="18" charset="0"/>
                        <a:cs typeface="Times New Roman" panose="02020603050405020304" pitchFamily="18" charset="0"/>
                      </a:endParaRPr>
                    </a:p>
                  </a:txBody>
                  <a:tcPr marL="40312" marR="40312" marT="0" marB="0"/>
                </a:tc>
                <a:extLst>
                  <a:ext uri="{0D108BD9-81ED-4DB2-BD59-A6C34878D82A}">
                    <a16:rowId xmlns:a16="http://schemas.microsoft.com/office/drawing/2014/main" val="244981382"/>
                  </a:ext>
                </a:extLst>
              </a:tr>
              <a:tr h="926051">
                <a:tc>
                  <a:txBody>
                    <a:bodyPr/>
                    <a:lstStyle/>
                    <a:p>
                      <a:pPr>
                        <a:lnSpc>
                          <a:spcPct val="107000"/>
                        </a:lnSpc>
                      </a:pPr>
                      <a:r>
                        <a:rPr lang="en-IN" sz="1400">
                          <a:effectLst/>
                        </a:rPr>
                        <a:t>Bengaluru-Bidadi,</a:t>
                      </a:r>
                      <a:br>
                        <a:rPr lang="en-IN" sz="1400">
                          <a:effectLst/>
                        </a:rPr>
                      </a:br>
                      <a:r>
                        <a:rPr lang="en-IN" sz="1400">
                          <a:effectLst/>
                        </a:rPr>
                        <a:t>Karnataka and</a:t>
                      </a:r>
                      <a:br>
                        <a:rPr lang="en-IN" sz="1400">
                          <a:effectLst/>
                        </a:rPr>
                      </a:br>
                      <a:r>
                        <a:rPr lang="en-IN" sz="1400">
                          <a:effectLst/>
                        </a:rPr>
                        <a:t>Hosur, Tamil Nadu</a:t>
                      </a:r>
                      <a:endParaRPr lang="en-IN" sz="1400">
                        <a:effectLst/>
                        <a:latin typeface="Arial" panose="020B0604020202020204" pitchFamily="34" charset="0"/>
                        <a:ea typeface="Times New Roman" panose="02020603050405020304" pitchFamily="18" charset="0"/>
                        <a:cs typeface="Times New Roman" panose="02020603050405020304" pitchFamily="18" charset="0"/>
                      </a:endParaRPr>
                    </a:p>
                  </a:txBody>
                  <a:tcPr marL="40312" marR="40312" marT="0" marB="0"/>
                </a:tc>
                <a:tc>
                  <a:txBody>
                    <a:bodyPr/>
                    <a:lstStyle/>
                    <a:p>
                      <a:pPr>
                        <a:lnSpc>
                          <a:spcPct val="107000"/>
                        </a:lnSpc>
                      </a:pPr>
                      <a:r>
                        <a:rPr lang="en-IN" sz="1400">
                          <a:effectLst/>
                        </a:rPr>
                        <a:t>Toyota Kirloskar, Mahindra Reva Electric, TVS Motors, Ashok Leyland,</a:t>
                      </a:r>
                      <a:br>
                        <a:rPr lang="en-IN" sz="1400">
                          <a:effectLst/>
                        </a:rPr>
                      </a:br>
                      <a:r>
                        <a:rPr lang="en-IN" sz="1400">
                          <a:effectLst/>
                        </a:rPr>
                        <a:t>Continental</a:t>
                      </a:r>
                      <a:endParaRPr lang="en-IN" sz="1400">
                        <a:effectLst/>
                        <a:latin typeface="Arial" panose="020B0604020202020204" pitchFamily="34" charset="0"/>
                        <a:ea typeface="Times New Roman" panose="02020603050405020304" pitchFamily="18" charset="0"/>
                        <a:cs typeface="Times New Roman" panose="02020603050405020304" pitchFamily="18" charset="0"/>
                      </a:endParaRPr>
                    </a:p>
                  </a:txBody>
                  <a:tcPr marL="40312" marR="40312" marT="0" marB="0"/>
                </a:tc>
                <a:tc>
                  <a:txBody>
                    <a:bodyPr/>
                    <a:lstStyle/>
                    <a:p>
                      <a:pPr>
                        <a:lnSpc>
                          <a:spcPct val="107000"/>
                        </a:lnSpc>
                      </a:pPr>
                      <a:r>
                        <a:rPr lang="en-IN" sz="1400" dirty="0">
                          <a:effectLst/>
                        </a:rPr>
                        <a:t>Karnataka is the R&amp;D hub of India with 400+ R&amp;D institutes.</a:t>
                      </a:r>
                      <a:endParaRPr lang="en-IN"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312" marR="40312" marT="0" marB="0"/>
                </a:tc>
                <a:extLst>
                  <a:ext uri="{0D108BD9-81ED-4DB2-BD59-A6C34878D82A}">
                    <a16:rowId xmlns:a16="http://schemas.microsoft.com/office/drawing/2014/main" val="2530542660"/>
                  </a:ext>
                </a:extLst>
              </a:tr>
            </a:tbl>
          </a:graphicData>
        </a:graphic>
      </p:graphicFrame>
    </p:spTree>
    <p:extLst>
      <p:ext uri="{BB962C8B-B14F-4D97-AF65-F5344CB8AC3E}">
        <p14:creationId xmlns:p14="http://schemas.microsoft.com/office/powerpoint/2010/main" val="630368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5"/>
            <a:ext cx="10515600" cy="629957"/>
          </a:xfrm>
        </p:spPr>
        <p:txBody>
          <a:bodyPr>
            <a:normAutofit/>
          </a:bodyPr>
          <a:lstStyle/>
          <a:p>
            <a:r>
              <a:rPr lang="en-IN" sz="3600" b="1" dirty="0">
                <a:solidFill>
                  <a:srgbClr val="002060"/>
                </a:solidFill>
                <a:latin typeface="Century Gothic" panose="020B0502020202020204" pitchFamily="34" charset="0"/>
              </a:rPr>
              <a:t>Growth Drivers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00566995"/>
              </p:ext>
            </p:extLst>
          </p:nvPr>
        </p:nvGraphicFramePr>
        <p:xfrm>
          <a:off x="838200" y="1116106"/>
          <a:ext cx="10515600" cy="50608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131091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5"/>
            <a:ext cx="10515600" cy="5820522"/>
          </a:xfrm>
          <a:solidFill>
            <a:srgbClr val="002060"/>
          </a:solidFill>
        </p:spPr>
        <p:txBody>
          <a:bodyPr/>
          <a:lstStyle/>
          <a:p>
            <a:pPr algn="ctr"/>
            <a:r>
              <a:rPr lang="en-IN" b="1" dirty="0">
                <a:solidFill>
                  <a:schemeClr val="bg1"/>
                </a:solidFill>
                <a:latin typeface="Century Gothic" panose="020B0502020202020204" pitchFamily="34" charset="0"/>
              </a:rPr>
              <a:t>Government policy &amp; New initiatives</a:t>
            </a:r>
          </a:p>
        </p:txBody>
      </p:sp>
    </p:spTree>
    <p:extLst>
      <p:ext uri="{BB962C8B-B14F-4D97-AF65-F5344CB8AC3E}">
        <p14:creationId xmlns:p14="http://schemas.microsoft.com/office/powerpoint/2010/main" val="28417617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6"/>
            <a:ext cx="10515600" cy="562722"/>
          </a:xfrm>
        </p:spPr>
        <p:txBody>
          <a:bodyPr>
            <a:noAutofit/>
          </a:bodyPr>
          <a:lstStyle/>
          <a:p>
            <a:r>
              <a:rPr lang="en-IN" sz="3600" b="1" dirty="0">
                <a:solidFill>
                  <a:srgbClr val="002060"/>
                </a:solidFill>
                <a:latin typeface="Century Gothic" panose="020B0502020202020204" pitchFamily="34" charset="0"/>
              </a:rPr>
              <a:t>National Auto Policy (NAP) 2018 (Draft)</a:t>
            </a:r>
          </a:p>
        </p:txBody>
      </p:sp>
      <p:sp>
        <p:nvSpPr>
          <p:cNvPr id="2" name="Content Placeholder 1"/>
          <p:cNvSpPr>
            <a:spLocks noGrp="1"/>
          </p:cNvSpPr>
          <p:nvPr>
            <p:ph idx="1"/>
          </p:nvPr>
        </p:nvSpPr>
        <p:spPr>
          <a:xfrm>
            <a:off x="838199" y="1102659"/>
            <a:ext cx="11089341" cy="5074304"/>
          </a:xfrm>
        </p:spPr>
        <p:txBody>
          <a:bodyPr>
            <a:noAutofit/>
          </a:bodyPr>
          <a:lstStyle/>
          <a:p>
            <a:r>
              <a:rPr lang="en-US" sz="2000" dirty="0">
                <a:solidFill>
                  <a:srgbClr val="002060"/>
                </a:solidFill>
                <a:latin typeface="Century Gothic" panose="020B0502020202020204" pitchFamily="34" charset="0"/>
              </a:rPr>
              <a:t>Government unveiled draft NAP in February 2018 with a vision to promote Green mobility in the Country.</a:t>
            </a:r>
          </a:p>
          <a:p>
            <a:r>
              <a:rPr lang="en-US" sz="2000" b="1" dirty="0">
                <a:solidFill>
                  <a:srgbClr val="002060"/>
                </a:solidFill>
                <a:latin typeface="Century Gothic" panose="020B0502020202020204" pitchFamily="34" charset="0"/>
              </a:rPr>
              <a:t>Objectives of NAP:</a:t>
            </a:r>
          </a:p>
          <a:p>
            <a:pPr marL="611188" indent="-342900">
              <a:buFont typeface="Wingdings" panose="05000000000000000000" pitchFamily="2" charset="2"/>
              <a:buChar char="ü"/>
            </a:pPr>
            <a:r>
              <a:rPr lang="en-US" sz="2000" dirty="0">
                <a:solidFill>
                  <a:srgbClr val="002060"/>
                </a:solidFill>
                <a:latin typeface="Century Gothic" panose="020B0502020202020204" pitchFamily="34" charset="0"/>
              </a:rPr>
              <a:t>Increase contribution to GDP To support the growth of industry and comprise a considerable proportion of the manufacturing sector GDP by 2026 </a:t>
            </a:r>
          </a:p>
          <a:p>
            <a:pPr marL="611188" indent="-342900">
              <a:buFont typeface="Wingdings" panose="05000000000000000000" pitchFamily="2" charset="2"/>
              <a:buChar char="ü"/>
            </a:pPr>
            <a:r>
              <a:rPr lang="en-US" sz="2000" dirty="0">
                <a:solidFill>
                  <a:srgbClr val="002060"/>
                </a:solidFill>
                <a:latin typeface="Century Gothic" panose="020B0502020202020204" pitchFamily="34" charset="0"/>
              </a:rPr>
              <a:t>Increase exports To scale-up exports to 30-40% of the overall output over the next decade</a:t>
            </a:r>
          </a:p>
          <a:p>
            <a:pPr marL="611188" indent="-342900">
              <a:buFont typeface="Wingdings" panose="05000000000000000000" pitchFamily="2" charset="2"/>
              <a:buChar char="ü"/>
            </a:pPr>
            <a:r>
              <a:rPr lang="en-US" sz="2000" dirty="0">
                <a:solidFill>
                  <a:srgbClr val="002060"/>
                </a:solidFill>
                <a:latin typeface="Century Gothic" panose="020B0502020202020204" pitchFamily="34" charset="0"/>
              </a:rPr>
              <a:t>improve the brand recognition, competitiveness and technological advancement of the Indian automotive industry across the world </a:t>
            </a:r>
          </a:p>
          <a:p>
            <a:pPr marL="611188" indent="-342900">
              <a:buFont typeface="Wingdings" panose="05000000000000000000" pitchFamily="2" charset="2"/>
              <a:buChar char="ü"/>
            </a:pPr>
            <a:r>
              <a:rPr lang="en-US" sz="2000" dirty="0">
                <a:solidFill>
                  <a:srgbClr val="002060"/>
                </a:solidFill>
                <a:latin typeface="Century Gothic" panose="020B0502020202020204" pitchFamily="34" charset="0"/>
              </a:rPr>
              <a:t>Drive employment generation and skill development To become a solid foundation for job creation over the next decade </a:t>
            </a:r>
          </a:p>
          <a:p>
            <a:pPr marL="611188" indent="-342900">
              <a:buFont typeface="Wingdings" panose="05000000000000000000" pitchFamily="2" charset="2"/>
              <a:buChar char="ü"/>
            </a:pPr>
            <a:r>
              <a:rPr lang="en-US" sz="2000" dirty="0">
                <a:solidFill>
                  <a:srgbClr val="002060"/>
                </a:solidFill>
                <a:latin typeface="Century Gothic" panose="020B0502020202020204" pitchFamily="34" charset="0"/>
              </a:rPr>
              <a:t>Increase local R&amp;D investments to drive the R&amp;D efforts towards indigenous research, design and engineering</a:t>
            </a:r>
          </a:p>
          <a:p>
            <a:pPr marL="611188" indent="-342900">
              <a:buFont typeface="Wingdings" panose="05000000000000000000" pitchFamily="2" charset="2"/>
              <a:buChar char="ü"/>
            </a:pPr>
            <a:r>
              <a:rPr lang="en-US" sz="2000" dirty="0">
                <a:solidFill>
                  <a:srgbClr val="002060"/>
                </a:solidFill>
                <a:latin typeface="Century Gothic" panose="020B0502020202020204" pitchFamily="34" charset="0"/>
              </a:rPr>
              <a:t>To promote clean, safe, efficient and comfortable mobility, with a focus on environmental protection and affordability </a:t>
            </a:r>
          </a:p>
          <a:p>
            <a:endParaRPr lang="en-US" sz="2000"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26456361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6"/>
            <a:ext cx="10515600" cy="710640"/>
          </a:xfrm>
        </p:spPr>
        <p:txBody>
          <a:bodyPr>
            <a:normAutofit/>
          </a:bodyPr>
          <a:lstStyle/>
          <a:p>
            <a:r>
              <a:rPr lang="en-IN" sz="3600" b="1" dirty="0">
                <a:solidFill>
                  <a:srgbClr val="002060"/>
                </a:solidFill>
                <a:latin typeface="Century Gothic" panose="020B0502020202020204" pitchFamily="34" charset="0"/>
              </a:rPr>
              <a:t>Automotive Mission Plan (AMP) 2016-26</a:t>
            </a:r>
          </a:p>
        </p:txBody>
      </p:sp>
      <p:sp>
        <p:nvSpPr>
          <p:cNvPr id="2" name="Content Placeholder 1"/>
          <p:cNvSpPr>
            <a:spLocks noGrp="1"/>
          </p:cNvSpPr>
          <p:nvPr>
            <p:ph idx="1"/>
          </p:nvPr>
        </p:nvSpPr>
        <p:spPr>
          <a:xfrm>
            <a:off x="838200" y="1344706"/>
            <a:ext cx="11049000" cy="4832257"/>
          </a:xfrm>
        </p:spPr>
        <p:txBody>
          <a:bodyPr>
            <a:normAutofit/>
          </a:bodyPr>
          <a:lstStyle/>
          <a:p>
            <a:r>
              <a:rPr lang="en-US" sz="2000" dirty="0">
                <a:solidFill>
                  <a:srgbClr val="002060"/>
                </a:solidFill>
                <a:latin typeface="Century Gothic" panose="020B0502020202020204" pitchFamily="34" charset="0"/>
              </a:rPr>
              <a:t>Collective vision of  Department of Heavy Industry (DHI) and the Indian Automotive Industry</a:t>
            </a:r>
          </a:p>
          <a:p>
            <a:r>
              <a:rPr lang="en-US" sz="2000" b="1" dirty="0">
                <a:solidFill>
                  <a:srgbClr val="002060"/>
                </a:solidFill>
                <a:latin typeface="Century Gothic" panose="020B0502020202020204" pitchFamily="34" charset="0"/>
              </a:rPr>
              <a:t>Objectives:</a:t>
            </a:r>
          </a:p>
          <a:p>
            <a:pPr lvl="1">
              <a:spcBef>
                <a:spcPts val="600"/>
              </a:spcBef>
              <a:spcAft>
                <a:spcPts val="600"/>
              </a:spcAft>
            </a:pPr>
            <a:r>
              <a:rPr lang="en-US" sz="1800" dirty="0">
                <a:solidFill>
                  <a:srgbClr val="002060"/>
                </a:solidFill>
                <a:latin typeface="Century Gothic" panose="020B0502020202020204" pitchFamily="34" charset="0"/>
              </a:rPr>
              <a:t>To propel industry to become the engine of the “Make in India” </a:t>
            </a:r>
            <a:r>
              <a:rPr lang="en-US" sz="1800" dirty="0" err="1">
                <a:solidFill>
                  <a:srgbClr val="002060"/>
                </a:solidFill>
                <a:latin typeface="Century Gothic" panose="020B0502020202020204" pitchFamily="34" charset="0"/>
              </a:rPr>
              <a:t>programme</a:t>
            </a:r>
            <a:r>
              <a:rPr lang="en-US" sz="1800" dirty="0">
                <a:solidFill>
                  <a:srgbClr val="002060"/>
                </a:solidFill>
                <a:latin typeface="Century Gothic" panose="020B0502020202020204" pitchFamily="34" charset="0"/>
              </a:rPr>
              <a:t>.</a:t>
            </a:r>
          </a:p>
          <a:p>
            <a:pPr lvl="1">
              <a:spcBef>
                <a:spcPts val="600"/>
              </a:spcBef>
              <a:spcAft>
                <a:spcPts val="600"/>
              </a:spcAft>
            </a:pPr>
            <a:r>
              <a:rPr lang="en-US" sz="1800" dirty="0">
                <a:solidFill>
                  <a:srgbClr val="002060"/>
                </a:solidFill>
                <a:latin typeface="Century Gothic" panose="020B0502020202020204" pitchFamily="34" charset="0"/>
              </a:rPr>
              <a:t>To make Industry a significant contributor to the “Skill India” </a:t>
            </a:r>
            <a:r>
              <a:rPr lang="en-US" sz="1800" dirty="0" err="1">
                <a:solidFill>
                  <a:srgbClr val="002060"/>
                </a:solidFill>
                <a:latin typeface="Century Gothic" panose="020B0502020202020204" pitchFamily="34" charset="0"/>
              </a:rPr>
              <a:t>programme</a:t>
            </a:r>
            <a:r>
              <a:rPr lang="en-US" sz="1800" dirty="0">
                <a:solidFill>
                  <a:srgbClr val="002060"/>
                </a:solidFill>
                <a:latin typeface="Century Gothic" panose="020B0502020202020204" pitchFamily="34" charset="0"/>
              </a:rPr>
              <a:t>.</a:t>
            </a:r>
          </a:p>
          <a:p>
            <a:pPr lvl="1">
              <a:spcBef>
                <a:spcPts val="600"/>
              </a:spcBef>
              <a:spcAft>
                <a:spcPts val="600"/>
              </a:spcAft>
            </a:pPr>
            <a:r>
              <a:rPr lang="en-US" sz="1800" dirty="0">
                <a:solidFill>
                  <a:srgbClr val="002060"/>
                </a:solidFill>
                <a:latin typeface="Century Gothic" panose="020B0502020202020204" pitchFamily="34" charset="0"/>
              </a:rPr>
              <a:t>Promote safe, efficient, and comfortable mobility for every person in the country with an eye on environmental protection and affordability through both public and personal transport options.</a:t>
            </a:r>
          </a:p>
          <a:p>
            <a:pPr lvl="1">
              <a:spcBef>
                <a:spcPts val="600"/>
              </a:spcBef>
              <a:spcAft>
                <a:spcPts val="600"/>
              </a:spcAft>
            </a:pPr>
            <a:r>
              <a:rPr lang="en-US" sz="1800" dirty="0">
                <a:solidFill>
                  <a:srgbClr val="002060"/>
                </a:solidFill>
                <a:latin typeface="Century Gothic" panose="020B0502020202020204" pitchFamily="34" charset="0"/>
              </a:rPr>
              <a:t>To seek increase of net exports of the Indian Automotive industry several fold.</a:t>
            </a:r>
          </a:p>
          <a:p>
            <a:pPr lvl="1">
              <a:spcBef>
                <a:spcPts val="600"/>
              </a:spcBef>
              <a:spcAft>
                <a:spcPts val="600"/>
              </a:spcAft>
            </a:pPr>
            <a:r>
              <a:rPr lang="en-US" sz="1800" dirty="0">
                <a:solidFill>
                  <a:srgbClr val="002060"/>
                </a:solidFill>
                <a:latin typeface="Century Gothic" panose="020B0502020202020204" pitchFamily="34" charset="0"/>
              </a:rPr>
              <a:t>Promote comprehensive and stable policy dispensation for all regulations impacting the industry.</a:t>
            </a:r>
          </a:p>
          <a:p>
            <a:pPr algn="just"/>
            <a:r>
              <a:rPr lang="en-US" sz="2000" dirty="0">
                <a:solidFill>
                  <a:srgbClr val="002060"/>
                </a:solidFill>
                <a:latin typeface="Century Gothic" panose="020B0502020202020204" pitchFamily="34" charset="0"/>
              </a:rPr>
              <a:t>AMP 2026 is aimed at bringing Automotive Industry among the top three of the worlds in engineering, manufacture and exports of vehicles &amp; components, growing in value to over 12% of India GDP and generating an additional 65 million jobs. </a:t>
            </a:r>
            <a:endParaRPr lang="en-IN" sz="2000"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15984770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6"/>
            <a:ext cx="10515600" cy="710640"/>
          </a:xfrm>
        </p:spPr>
        <p:txBody>
          <a:bodyPr>
            <a:normAutofit fontScale="90000"/>
          </a:bodyPr>
          <a:lstStyle/>
          <a:p>
            <a:r>
              <a:rPr lang="en-US" sz="3600" b="1" dirty="0">
                <a:solidFill>
                  <a:srgbClr val="002060"/>
                </a:solidFill>
                <a:latin typeface="Century Gothic" panose="020B0502020202020204" pitchFamily="34" charset="0"/>
              </a:rPr>
              <a:t>National Electric Mobility Mission Plan (NEMMP) 2020</a:t>
            </a:r>
            <a:endParaRPr lang="en-IN" sz="3600" b="1" dirty="0">
              <a:solidFill>
                <a:srgbClr val="002060"/>
              </a:solidFill>
              <a:latin typeface="Century Gothic" panose="020B0502020202020204" pitchFamily="34" charset="0"/>
            </a:endParaRPr>
          </a:p>
        </p:txBody>
      </p:sp>
      <p:sp>
        <p:nvSpPr>
          <p:cNvPr id="2" name="Content Placeholder 1"/>
          <p:cNvSpPr>
            <a:spLocks noGrp="1"/>
          </p:cNvSpPr>
          <p:nvPr>
            <p:ph idx="1"/>
          </p:nvPr>
        </p:nvSpPr>
        <p:spPr>
          <a:xfrm>
            <a:off x="838200" y="1075766"/>
            <a:ext cx="11035553" cy="4953281"/>
          </a:xfrm>
        </p:spPr>
        <p:txBody>
          <a:bodyPr>
            <a:noAutofit/>
          </a:bodyPr>
          <a:lstStyle/>
          <a:p>
            <a:r>
              <a:rPr lang="en-US" sz="2000" dirty="0">
                <a:solidFill>
                  <a:srgbClr val="002060"/>
                </a:solidFill>
                <a:latin typeface="Century Gothic" panose="020B0502020202020204" pitchFamily="34" charset="0"/>
              </a:rPr>
              <a:t>Introduced jointly by government, automotive industry and academia/research institutes.</a:t>
            </a:r>
          </a:p>
          <a:p>
            <a:pPr marL="538163" indent="-363538" algn="just">
              <a:buFont typeface="Wingdings" panose="05000000000000000000" pitchFamily="2" charset="2"/>
              <a:buChar char="ü"/>
            </a:pPr>
            <a:r>
              <a:rPr lang="en-US" sz="2000" dirty="0">
                <a:solidFill>
                  <a:srgbClr val="002060"/>
                </a:solidFill>
                <a:latin typeface="Century Gothic" panose="020B0502020202020204" pitchFamily="34" charset="0"/>
              </a:rPr>
              <a:t>Promotion &amp; development of indigenous manufacturing capabilities, required infrastructure, consumer awareness and technology.</a:t>
            </a:r>
          </a:p>
          <a:p>
            <a:pPr marL="538163" indent="-363538" algn="just">
              <a:buFont typeface="Wingdings" panose="05000000000000000000" pitchFamily="2" charset="2"/>
              <a:buChar char="ü"/>
            </a:pPr>
            <a:r>
              <a:rPr lang="en-US" sz="2000" dirty="0">
                <a:solidFill>
                  <a:srgbClr val="002060"/>
                </a:solidFill>
                <a:latin typeface="Century Gothic" panose="020B0502020202020204" pitchFamily="34" charset="0"/>
              </a:rPr>
              <a:t>6 million electric &amp; hybrid vehicles per year on the road by 2020.</a:t>
            </a:r>
          </a:p>
          <a:p>
            <a:pPr marL="538163" indent="-363538" algn="just">
              <a:buFont typeface="Wingdings" panose="05000000000000000000" pitchFamily="2" charset="2"/>
              <a:buChar char="ü"/>
            </a:pPr>
            <a:endParaRPr lang="en-US" sz="2000" dirty="0">
              <a:solidFill>
                <a:srgbClr val="002060"/>
              </a:solidFill>
              <a:latin typeface="Century Gothic" panose="020B0502020202020204" pitchFamily="34" charset="0"/>
            </a:endParaRPr>
          </a:p>
          <a:p>
            <a:r>
              <a:rPr lang="en-US" sz="2000" b="1" dirty="0">
                <a:solidFill>
                  <a:srgbClr val="002060"/>
                </a:solidFill>
                <a:latin typeface="Century Gothic" panose="020B0502020202020204" pitchFamily="34" charset="0"/>
              </a:rPr>
              <a:t>Faster Adoption and Manufacturing of Hybrid and Electric vehicles (FAME) India </a:t>
            </a:r>
          </a:p>
          <a:p>
            <a:pPr marL="538163" indent="-363538" algn="just">
              <a:buFont typeface="Wingdings" panose="05000000000000000000" pitchFamily="2" charset="2"/>
              <a:buChar char="ü"/>
            </a:pPr>
            <a:r>
              <a:rPr lang="en-US" sz="2000" dirty="0">
                <a:solidFill>
                  <a:srgbClr val="002060"/>
                </a:solidFill>
                <a:latin typeface="Century Gothic" panose="020B0502020202020204" pitchFamily="34" charset="0"/>
              </a:rPr>
              <a:t>Initially, </a:t>
            </a:r>
            <a:r>
              <a:rPr lang="en-US" sz="2000" b="1" dirty="0">
                <a:solidFill>
                  <a:srgbClr val="002060"/>
                </a:solidFill>
                <a:latin typeface="Century Gothic" panose="020B0502020202020204" pitchFamily="34" charset="0"/>
              </a:rPr>
              <a:t>FAME-I </a:t>
            </a:r>
            <a:r>
              <a:rPr lang="en-US" sz="2000" dirty="0">
                <a:solidFill>
                  <a:srgbClr val="002060"/>
                </a:solidFill>
                <a:latin typeface="Century Gothic" panose="020B0502020202020204" pitchFamily="34" charset="0"/>
              </a:rPr>
              <a:t>as part of NEMMP was launched by DHI in 2015 for 2 years but was extended from time to time till March 31, 2019 </a:t>
            </a:r>
          </a:p>
          <a:p>
            <a:pPr marL="538163" indent="-363538" algn="just">
              <a:buFont typeface="Wingdings" panose="05000000000000000000" pitchFamily="2" charset="2"/>
              <a:buChar char="ü"/>
            </a:pPr>
            <a:r>
              <a:rPr lang="en-US" sz="2000" b="1" dirty="0">
                <a:solidFill>
                  <a:srgbClr val="002060"/>
                </a:solidFill>
                <a:latin typeface="Century Gothic" panose="020B0502020202020204" pitchFamily="34" charset="0"/>
                <a:hlinkClick r:id="rId2">
                  <a:extLst>
                    <a:ext uri="{A12FA001-AC4F-418D-AE19-62706E023703}">
                      <ahyp:hlinkClr xmlns:ahyp="http://schemas.microsoft.com/office/drawing/2018/hyperlinkcolor" val="tx"/>
                    </a:ext>
                  </a:extLst>
                </a:hlinkClick>
              </a:rPr>
              <a:t>FAME-II</a:t>
            </a:r>
            <a:r>
              <a:rPr lang="en-US" sz="2000" dirty="0">
                <a:solidFill>
                  <a:srgbClr val="002060"/>
                </a:solidFill>
                <a:latin typeface="Century Gothic" panose="020B0502020202020204" pitchFamily="34" charset="0"/>
              </a:rPr>
              <a:t> with an outlay 10,000 crore(~€1200 million) has come into effect on April 1, 2019, for three years: Rs. 1000 Crore (€115 million) has been earmarked for establishment of charging infrastructure as per “</a:t>
            </a:r>
            <a:r>
              <a:rPr lang="en-US" sz="2000" b="1" dirty="0">
                <a:solidFill>
                  <a:srgbClr val="002060"/>
                </a:solidFill>
                <a:latin typeface="Century Gothic" panose="020B0502020202020204" pitchFamily="34" charset="0"/>
                <a:hlinkClick r:id="rId3">
                  <a:extLst>
                    <a:ext uri="{A12FA001-AC4F-418D-AE19-62706E023703}">
                      <ahyp:hlinkClr xmlns:ahyp="http://schemas.microsoft.com/office/drawing/2018/hyperlinkcolor" val="tx"/>
                    </a:ext>
                  </a:extLst>
                </a:hlinkClick>
              </a:rPr>
              <a:t>Charging Infrastructure for Electrical Vehicles- Guidelines and Standards </a:t>
            </a:r>
            <a:r>
              <a:rPr lang="en-US" sz="2000" dirty="0">
                <a:solidFill>
                  <a:srgbClr val="002060"/>
                </a:solidFill>
                <a:latin typeface="Century Gothic" panose="020B0502020202020204" pitchFamily="34" charset="0"/>
              </a:rPr>
              <a:t>” released by Ministry of Power</a:t>
            </a:r>
          </a:p>
          <a:p>
            <a:pPr marL="538163" indent="-363538" algn="just">
              <a:buFont typeface="Wingdings" panose="05000000000000000000" pitchFamily="2" charset="2"/>
              <a:buChar char="ü"/>
            </a:pPr>
            <a:r>
              <a:rPr lang="en-US" sz="2000" dirty="0">
                <a:solidFill>
                  <a:srgbClr val="002060"/>
                </a:solidFill>
              </a:rPr>
              <a:t>O</a:t>
            </a:r>
            <a:r>
              <a:rPr lang="en-US" sz="2000" dirty="0">
                <a:solidFill>
                  <a:srgbClr val="002060"/>
                </a:solidFill>
                <a:latin typeface="Century Gothic" panose="020B0502020202020204" pitchFamily="34" charset="0"/>
              </a:rPr>
              <a:t>ver 27,000 EVs have been supported till September 2020, by way of Demand Incentive amounting to about Rs. 95 Cr (€11 million). </a:t>
            </a:r>
          </a:p>
          <a:p>
            <a:pPr marL="0" indent="0">
              <a:buNone/>
            </a:pPr>
            <a:endParaRPr lang="en-IN" sz="2000"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24846270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5"/>
            <a:ext cx="10515600" cy="724087"/>
          </a:xfrm>
        </p:spPr>
        <p:txBody>
          <a:bodyPr>
            <a:normAutofit fontScale="90000"/>
          </a:bodyPr>
          <a:lstStyle/>
          <a:p>
            <a:r>
              <a:rPr lang="en-US" sz="3600" b="1" dirty="0">
                <a:solidFill>
                  <a:srgbClr val="002060"/>
                </a:solidFill>
                <a:latin typeface="Century Gothic" panose="020B0502020202020204" pitchFamily="34" charset="0"/>
                <a:cs typeface="Calibri" pitchFamily="34" charset="0"/>
              </a:rPr>
              <a:t>National Automotive Testing and R&amp;D Infrastructure Project (</a:t>
            </a:r>
            <a:r>
              <a:rPr lang="en-US" sz="3600" b="1" dirty="0" err="1">
                <a:solidFill>
                  <a:srgbClr val="002060"/>
                </a:solidFill>
                <a:latin typeface="Century Gothic" panose="020B0502020202020204" pitchFamily="34" charset="0"/>
                <a:cs typeface="Calibri" pitchFamily="34" charset="0"/>
              </a:rPr>
              <a:t>NATRiP</a:t>
            </a:r>
            <a:r>
              <a:rPr lang="en-US" sz="3600" b="1" dirty="0">
                <a:solidFill>
                  <a:srgbClr val="002060"/>
                </a:solidFill>
                <a:latin typeface="Century Gothic" panose="020B0502020202020204" pitchFamily="34" charset="0"/>
                <a:cs typeface="Calibri" pitchFamily="34" charset="0"/>
              </a:rPr>
              <a:t>)</a:t>
            </a:r>
            <a:endParaRPr lang="en-IN" sz="3600" dirty="0">
              <a:solidFill>
                <a:srgbClr val="002060"/>
              </a:solidFill>
              <a:latin typeface="Century Gothic" panose="020B0502020202020204" pitchFamily="34" charset="0"/>
            </a:endParaRPr>
          </a:p>
        </p:txBody>
      </p:sp>
      <p:sp>
        <p:nvSpPr>
          <p:cNvPr id="2" name="Content Placeholder 1"/>
          <p:cNvSpPr>
            <a:spLocks noGrp="1"/>
          </p:cNvSpPr>
          <p:nvPr>
            <p:ph idx="1"/>
          </p:nvPr>
        </p:nvSpPr>
        <p:spPr>
          <a:xfrm>
            <a:off x="838200" y="1252025"/>
            <a:ext cx="10515600" cy="4924938"/>
          </a:xfrm>
        </p:spPr>
        <p:txBody>
          <a:bodyPr>
            <a:normAutofit/>
          </a:bodyPr>
          <a:lstStyle/>
          <a:p>
            <a:pPr algn="just"/>
            <a:r>
              <a:rPr lang="en-US" sz="2000" dirty="0">
                <a:solidFill>
                  <a:srgbClr val="002060"/>
                </a:solidFill>
              </a:rPr>
              <a:t>M</a:t>
            </a:r>
            <a:r>
              <a:rPr lang="en-US" sz="2000" dirty="0">
                <a:solidFill>
                  <a:srgbClr val="002060"/>
                </a:solidFill>
                <a:latin typeface="Century Gothic" panose="020B0502020202020204" pitchFamily="34" charset="0"/>
              </a:rPr>
              <a:t>ost significant initiative in Automotive sector by Government of India with a total project cost of Rs. 3727.30 crore (€428 million).</a:t>
            </a:r>
          </a:p>
          <a:p>
            <a:pPr algn="just"/>
            <a:r>
              <a:rPr lang="en-US" sz="2000" dirty="0">
                <a:solidFill>
                  <a:srgbClr val="002060"/>
                </a:solidFill>
                <a:latin typeface="Century Gothic" panose="020B0502020202020204" pitchFamily="34" charset="0"/>
              </a:rPr>
              <a:t>Creating core global competencies in automotive technology in </a:t>
            </a:r>
            <a:r>
              <a:rPr lang="en-US" sz="2000" dirty="0">
                <a:solidFill>
                  <a:srgbClr val="002060"/>
                </a:solidFill>
              </a:rPr>
              <a:t>India and to f</a:t>
            </a:r>
            <a:r>
              <a:rPr lang="en-US" sz="2000" dirty="0">
                <a:solidFill>
                  <a:srgbClr val="002060"/>
                </a:solidFill>
                <a:latin typeface="Century Gothic" panose="020B0502020202020204" pitchFamily="34" charset="0"/>
              </a:rPr>
              <a:t>acilitate seamless integration of Indian Automotive industry with the world.</a:t>
            </a:r>
          </a:p>
          <a:p>
            <a:pPr algn="just"/>
            <a:r>
              <a:rPr lang="en-US" sz="2000" b="1" dirty="0">
                <a:solidFill>
                  <a:srgbClr val="002060"/>
                </a:solidFill>
              </a:rPr>
              <a:t>F</a:t>
            </a:r>
            <a:r>
              <a:rPr lang="en-US" sz="2000" b="1" dirty="0">
                <a:solidFill>
                  <a:srgbClr val="002060"/>
                </a:solidFill>
                <a:latin typeface="Century Gothic" panose="020B0502020202020204" pitchFamily="34" charset="0"/>
              </a:rPr>
              <a:t>our new centers are:</a:t>
            </a:r>
          </a:p>
          <a:p>
            <a:pPr lvl="1" algn="just"/>
            <a:r>
              <a:rPr lang="en-US" sz="1600" dirty="0">
                <a:solidFill>
                  <a:srgbClr val="002060"/>
                </a:solidFill>
                <a:latin typeface="Century Gothic" panose="020B0502020202020204" pitchFamily="34" charset="0"/>
              </a:rPr>
              <a:t>International Center For Automotive Technology (</a:t>
            </a:r>
            <a:r>
              <a:rPr lang="en-US" sz="1600" dirty="0" err="1">
                <a:solidFill>
                  <a:srgbClr val="002060"/>
                </a:solidFill>
                <a:latin typeface="Century Gothic" panose="020B0502020202020204" pitchFamily="34" charset="0"/>
              </a:rPr>
              <a:t>iCAT</a:t>
            </a:r>
            <a:r>
              <a:rPr lang="en-US" sz="1600" dirty="0">
                <a:solidFill>
                  <a:srgbClr val="002060"/>
                </a:solidFill>
                <a:latin typeface="Century Gothic" panose="020B0502020202020204" pitchFamily="34" charset="0"/>
              </a:rPr>
              <a:t>) at Manesar (Haryana) in northern India.</a:t>
            </a:r>
          </a:p>
          <a:p>
            <a:pPr lvl="1" algn="just"/>
            <a:r>
              <a:rPr lang="en-US" sz="1600" dirty="0">
                <a:solidFill>
                  <a:srgbClr val="002060"/>
                </a:solidFill>
                <a:latin typeface="Century Gothic" panose="020B0502020202020204" pitchFamily="34" charset="0"/>
              </a:rPr>
              <a:t>Global Automotive Research Center (GARC) at </a:t>
            </a:r>
            <a:r>
              <a:rPr lang="en-US" sz="1600" dirty="0" err="1">
                <a:solidFill>
                  <a:srgbClr val="002060"/>
                </a:solidFill>
                <a:latin typeface="Century Gothic" panose="020B0502020202020204" pitchFamily="34" charset="0"/>
              </a:rPr>
              <a:t>Oragadam</a:t>
            </a:r>
            <a:r>
              <a:rPr lang="en-US" sz="1600" dirty="0">
                <a:solidFill>
                  <a:srgbClr val="002060"/>
                </a:solidFill>
                <a:latin typeface="Century Gothic" panose="020B0502020202020204" pitchFamily="34" charset="0"/>
              </a:rPr>
              <a:t> near Chennai (Tamil Nadu) in southern India.</a:t>
            </a:r>
          </a:p>
          <a:p>
            <a:pPr lvl="1" algn="just"/>
            <a:r>
              <a:rPr lang="en-US" sz="1600" dirty="0">
                <a:solidFill>
                  <a:srgbClr val="002060"/>
                </a:solidFill>
                <a:latin typeface="Century Gothic" panose="020B0502020202020204" pitchFamily="34" charset="0"/>
              </a:rPr>
              <a:t>National Automotive Test Tracks (NATRAX) at Pithampur near Indore (Madhya Pradesh) in central India.</a:t>
            </a:r>
          </a:p>
          <a:p>
            <a:pPr lvl="1" algn="just"/>
            <a:r>
              <a:rPr lang="en-US" sz="1600" dirty="0">
                <a:solidFill>
                  <a:srgbClr val="002060"/>
                </a:solidFill>
                <a:latin typeface="Century Gothic" panose="020B0502020202020204" pitchFamily="34" charset="0"/>
              </a:rPr>
              <a:t>National Institute of Automotive Inspection, Maintenance &amp; Training (NIAIMT) at </a:t>
            </a:r>
            <a:r>
              <a:rPr lang="en-US" sz="1600" dirty="0" err="1">
                <a:solidFill>
                  <a:srgbClr val="002060"/>
                </a:solidFill>
                <a:latin typeface="Century Gothic" panose="020B0502020202020204" pitchFamily="34" charset="0"/>
              </a:rPr>
              <a:t>Silchar</a:t>
            </a:r>
            <a:r>
              <a:rPr lang="en-US" sz="1600" dirty="0">
                <a:solidFill>
                  <a:srgbClr val="002060"/>
                </a:solidFill>
                <a:latin typeface="Century Gothic" panose="020B0502020202020204" pitchFamily="34" charset="0"/>
              </a:rPr>
              <a:t> (Assam) in   northeast India.</a:t>
            </a:r>
          </a:p>
          <a:p>
            <a:pPr algn="just"/>
            <a:r>
              <a:rPr lang="en-GB" sz="2000" dirty="0">
                <a:solidFill>
                  <a:srgbClr val="002060"/>
                </a:solidFill>
                <a:ea typeface="Times New Roman" panose="02020603050405020304" pitchFamily="18" charset="0"/>
                <a:cs typeface="Times New Roman" panose="02020603050405020304" pitchFamily="18" charset="0"/>
              </a:rPr>
              <a:t>T</a:t>
            </a:r>
            <a:r>
              <a:rPr lang="en-GB" sz="2000" dirty="0">
                <a:solidFill>
                  <a:srgbClr val="002060"/>
                </a:solidFill>
                <a:effectLst/>
                <a:ea typeface="Times New Roman" panose="02020603050405020304" pitchFamily="18" charset="0"/>
                <a:cs typeface="Times New Roman" panose="02020603050405020304" pitchFamily="18" charset="0"/>
              </a:rPr>
              <a:t>wo existing facilities </a:t>
            </a:r>
            <a:r>
              <a:rPr lang="en-GB" sz="2000" u="sng" dirty="0">
                <a:solidFill>
                  <a:srgbClr val="002060"/>
                </a:solidFill>
                <a:effectLst/>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'Automotive Research Association of India (ARAI-Pune)</a:t>
            </a:r>
            <a:r>
              <a:rPr lang="en-GB" sz="2000" dirty="0">
                <a:solidFill>
                  <a:srgbClr val="002060"/>
                </a:solidFill>
                <a:effectLst/>
                <a:ea typeface="Times New Roman" panose="02020603050405020304" pitchFamily="18" charset="0"/>
                <a:cs typeface="Times New Roman" panose="02020603050405020304" pitchFamily="18" charset="0"/>
              </a:rPr>
              <a:t> and </a:t>
            </a:r>
            <a:r>
              <a:rPr lang="en-GB" sz="2000" u="sng" dirty="0">
                <a:solidFill>
                  <a:srgbClr val="002060"/>
                </a:solidFill>
                <a:effectLst/>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Vehicle Research &amp; Development Establishment (VRDE - Ahmednagar)</a:t>
            </a:r>
            <a:r>
              <a:rPr lang="en-GB" sz="2000" dirty="0">
                <a:solidFill>
                  <a:srgbClr val="002060"/>
                </a:solidFill>
                <a:effectLst/>
                <a:ea typeface="Times New Roman" panose="02020603050405020304" pitchFamily="18" charset="0"/>
                <a:cs typeface="Times New Roman" panose="02020603050405020304" pitchFamily="18" charset="0"/>
              </a:rPr>
              <a:t>' have been upgraded with new technologies.</a:t>
            </a:r>
            <a:endParaRPr lang="en-IN" sz="2000" dirty="0">
              <a:solidFill>
                <a:srgbClr val="002060"/>
              </a:solidFill>
              <a:effectLst/>
              <a:ea typeface="Times New Roman" panose="02020603050405020304" pitchFamily="18" charset="0"/>
              <a:cs typeface="Times New Roman" panose="02020603050405020304" pitchFamily="18" charset="0"/>
            </a:endParaRPr>
          </a:p>
          <a:p>
            <a:pPr algn="just"/>
            <a:endParaRPr lang="en-US" sz="2000"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3784516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4000" b="1" dirty="0">
                <a:solidFill>
                  <a:srgbClr val="002060"/>
                </a:solidFill>
                <a:latin typeface="Century Gothic" panose="020B0502020202020204" pitchFamily="34" charset="0"/>
              </a:rPr>
              <a:t>Outline</a:t>
            </a:r>
            <a:endParaRPr lang="en-IN" sz="4000" b="1" dirty="0">
              <a:solidFill>
                <a:srgbClr val="002060"/>
              </a:solidFill>
              <a:latin typeface="Century Gothic" panose="020B0502020202020204" pitchFamily="34" charset="0"/>
            </a:endParaRPr>
          </a:p>
        </p:txBody>
      </p:sp>
      <p:sp>
        <p:nvSpPr>
          <p:cNvPr id="3" name="Content Placeholder 2"/>
          <p:cNvSpPr>
            <a:spLocks noGrp="1"/>
          </p:cNvSpPr>
          <p:nvPr>
            <p:ph idx="1"/>
          </p:nvPr>
        </p:nvSpPr>
        <p:spPr>
          <a:xfrm>
            <a:off x="838199" y="1573306"/>
            <a:ext cx="10914529" cy="4603657"/>
          </a:xfrm>
        </p:spPr>
        <p:txBody>
          <a:bodyPr>
            <a:normAutofit fontScale="92500" lnSpcReduction="10000"/>
          </a:bodyPr>
          <a:lstStyle/>
          <a:p>
            <a:pPr>
              <a:defRPr/>
            </a:pPr>
            <a:r>
              <a:rPr lang="en-IN" dirty="0">
                <a:solidFill>
                  <a:srgbClr val="002060"/>
                </a:solidFill>
                <a:latin typeface="Century Gothic" panose="020B0502020202020204" pitchFamily="34" charset="0"/>
              </a:rPr>
              <a:t>Introduction</a:t>
            </a:r>
          </a:p>
          <a:p>
            <a:pPr>
              <a:defRPr/>
            </a:pPr>
            <a:r>
              <a:rPr lang="en-IN" dirty="0">
                <a:solidFill>
                  <a:srgbClr val="002060"/>
                </a:solidFill>
                <a:latin typeface="Century Gothic" panose="020B0502020202020204" pitchFamily="34" charset="0"/>
              </a:rPr>
              <a:t>Market segment</a:t>
            </a:r>
          </a:p>
          <a:p>
            <a:pPr>
              <a:defRPr/>
            </a:pPr>
            <a:r>
              <a:rPr lang="en-IN" dirty="0">
                <a:solidFill>
                  <a:srgbClr val="002060"/>
                </a:solidFill>
                <a:latin typeface="Century Gothic" panose="020B0502020202020204" pitchFamily="34" charset="0"/>
              </a:rPr>
              <a:t>Market Status</a:t>
            </a:r>
          </a:p>
          <a:p>
            <a:pPr>
              <a:defRPr/>
            </a:pPr>
            <a:r>
              <a:rPr lang="en-IN" dirty="0">
                <a:solidFill>
                  <a:srgbClr val="002060"/>
                </a:solidFill>
                <a:latin typeface="Century Gothic" panose="020B0502020202020204" pitchFamily="34" charset="0"/>
              </a:rPr>
              <a:t>Electric Vehicles (EVs) and Intelligent Transport System (ITS)</a:t>
            </a:r>
          </a:p>
          <a:p>
            <a:pPr>
              <a:defRPr/>
            </a:pPr>
            <a:r>
              <a:rPr lang="en-IN" dirty="0">
                <a:solidFill>
                  <a:srgbClr val="002060"/>
                </a:solidFill>
              </a:rPr>
              <a:t>Key Players</a:t>
            </a:r>
          </a:p>
          <a:p>
            <a:pPr>
              <a:defRPr/>
            </a:pPr>
            <a:r>
              <a:rPr lang="en-IN" dirty="0">
                <a:solidFill>
                  <a:srgbClr val="002060"/>
                </a:solidFill>
                <a:latin typeface="Century Gothic" panose="020B0502020202020204" pitchFamily="34" charset="0"/>
              </a:rPr>
              <a:t>Automobile &amp; Components Manufacturing hubs in India</a:t>
            </a:r>
          </a:p>
          <a:p>
            <a:pPr>
              <a:defRPr/>
            </a:pPr>
            <a:r>
              <a:rPr lang="en-IN" dirty="0">
                <a:solidFill>
                  <a:srgbClr val="002060"/>
                </a:solidFill>
                <a:latin typeface="Century Gothic" panose="020B0502020202020204" pitchFamily="34" charset="0"/>
              </a:rPr>
              <a:t>Growth drivers</a:t>
            </a:r>
          </a:p>
          <a:p>
            <a:pPr>
              <a:defRPr/>
            </a:pPr>
            <a:r>
              <a:rPr lang="en-IN" dirty="0">
                <a:solidFill>
                  <a:srgbClr val="002060"/>
                </a:solidFill>
                <a:latin typeface="Century Gothic" panose="020B0502020202020204" pitchFamily="34" charset="0"/>
              </a:rPr>
              <a:t>Government policy &amp; New initiatives</a:t>
            </a:r>
          </a:p>
          <a:p>
            <a:pPr>
              <a:defRPr/>
            </a:pPr>
            <a:r>
              <a:rPr lang="en-IN" dirty="0">
                <a:solidFill>
                  <a:srgbClr val="002060"/>
                </a:solidFill>
                <a:latin typeface="Century Gothic" panose="020B0502020202020204" pitchFamily="34" charset="0"/>
              </a:rPr>
              <a:t>Technical regulations &amp; Standardization</a:t>
            </a:r>
          </a:p>
          <a:p>
            <a:pPr>
              <a:defRPr/>
            </a:pPr>
            <a:r>
              <a:rPr lang="en-IN" dirty="0">
                <a:solidFill>
                  <a:srgbClr val="002060"/>
                </a:solidFill>
                <a:latin typeface="Century Gothic" panose="020B0502020202020204" pitchFamily="34" charset="0"/>
              </a:rPr>
              <a:t>Conclusion</a:t>
            </a:r>
          </a:p>
          <a:p>
            <a:pPr>
              <a:defRPr/>
            </a:pPr>
            <a:endParaRPr lang="en-IN" dirty="0">
              <a:solidFill>
                <a:srgbClr val="002060"/>
              </a:solidFill>
              <a:latin typeface="Century Gothic" panose="020B0502020202020204" pitchFamily="34" charset="0"/>
            </a:endParaRPr>
          </a:p>
          <a:p>
            <a:pPr marL="0" indent="0">
              <a:buNone/>
            </a:pPr>
            <a:endParaRPr lang="en-IN" dirty="0">
              <a:latin typeface="Century Gothic" panose="020B0502020202020204" pitchFamily="34" charset="0"/>
            </a:endParaRPr>
          </a:p>
        </p:txBody>
      </p:sp>
    </p:spTree>
    <p:extLst>
      <p:ext uri="{BB962C8B-B14F-4D97-AF65-F5344CB8AC3E}">
        <p14:creationId xmlns:p14="http://schemas.microsoft.com/office/powerpoint/2010/main" val="42343142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32936" y="308855"/>
            <a:ext cx="11020864" cy="724087"/>
          </a:xfrm>
        </p:spPr>
        <p:txBody>
          <a:bodyPr>
            <a:normAutofit/>
          </a:bodyPr>
          <a:lstStyle/>
          <a:p>
            <a:r>
              <a:rPr lang="en-US" sz="3600" b="1">
                <a:solidFill>
                  <a:srgbClr val="002060"/>
                </a:solidFill>
                <a:latin typeface="Century Gothic" panose="020B0502020202020204" pitchFamily="34" charset="0"/>
                <a:cs typeface="Calibri" pitchFamily="34" charset="0"/>
              </a:rPr>
              <a:t>EV policy initiative by Indian states</a:t>
            </a:r>
            <a:endParaRPr lang="en-IN" sz="3600" dirty="0">
              <a:solidFill>
                <a:srgbClr val="002060"/>
              </a:solidFill>
              <a:latin typeface="Century Gothic" panose="020B0502020202020204" pitchFamily="34" charset="0"/>
            </a:endParaRPr>
          </a:p>
        </p:txBody>
      </p:sp>
      <p:sp>
        <p:nvSpPr>
          <p:cNvPr id="2" name="Content Placeholder 1"/>
          <p:cNvSpPr>
            <a:spLocks noGrp="1"/>
          </p:cNvSpPr>
          <p:nvPr>
            <p:ph idx="1"/>
          </p:nvPr>
        </p:nvSpPr>
        <p:spPr>
          <a:xfrm>
            <a:off x="332936" y="1198821"/>
            <a:ext cx="3888545" cy="4965895"/>
          </a:xfrm>
        </p:spPr>
        <p:txBody>
          <a:bodyPr>
            <a:normAutofit fontScale="85000" lnSpcReduction="10000"/>
          </a:bodyPr>
          <a:lstStyle/>
          <a:p>
            <a:pPr algn="just"/>
            <a:r>
              <a:rPr lang="en-US" sz="2000">
                <a:solidFill>
                  <a:srgbClr val="002060"/>
                </a:solidFill>
              </a:rPr>
              <a:t>Several states in India have announced their EV policy to complement the National scheme and to address state-specific requirements. </a:t>
            </a:r>
          </a:p>
          <a:p>
            <a:pPr lvl="1" algn="just"/>
            <a:r>
              <a:rPr lang="en-US" sz="1600">
                <a:solidFill>
                  <a:srgbClr val="002060"/>
                </a:solidFill>
              </a:rPr>
              <a:t>States with approved EV policies include Andhra Pradesh, Karnataka, Kerala, Madhya Pradesh, Maharashtra, New Delhi, Tamil Nadu, Telangana, and Uttar Pradesh. </a:t>
            </a:r>
          </a:p>
          <a:p>
            <a:pPr lvl="1" algn="just"/>
            <a:r>
              <a:rPr lang="en-US" sz="1600">
                <a:solidFill>
                  <a:srgbClr val="002060"/>
                </a:solidFill>
              </a:rPr>
              <a:t>States with draft policies include Bihar, Gujarat, Himachal Pradesh, Punjab, and Uttarakhand.</a:t>
            </a:r>
          </a:p>
          <a:p>
            <a:pPr algn="just"/>
            <a:r>
              <a:rPr lang="en-US" sz="2000">
                <a:solidFill>
                  <a:srgbClr val="002060"/>
                </a:solidFill>
                <a:latin typeface="Century Gothic" panose="020B0502020202020204" pitchFamily="34" charset="0"/>
              </a:rPr>
              <a:t>Nearly all the state EV policies prioritize two and three-wheelers, public transportation, and job creation. However, the policies differ in terms of targets, supply side incentives (manufacturing), and demand side incentives (consumer and charging infrastructure investments).</a:t>
            </a:r>
          </a:p>
          <a:p>
            <a:pPr algn="just"/>
            <a:endParaRPr lang="en-US" sz="2000" dirty="0">
              <a:solidFill>
                <a:srgbClr val="002060"/>
              </a:solidFill>
              <a:latin typeface="Century Gothic" panose="020B0502020202020204" pitchFamily="34" charset="0"/>
            </a:endParaRPr>
          </a:p>
        </p:txBody>
      </p:sp>
      <p:graphicFrame>
        <p:nvGraphicFramePr>
          <p:cNvPr id="5" name="Table 4">
            <a:extLst>
              <a:ext uri="{FF2B5EF4-FFF2-40B4-BE49-F238E27FC236}">
                <a16:creationId xmlns:a16="http://schemas.microsoft.com/office/drawing/2014/main" id="{94C389DB-27E5-474C-9BA8-39E6A3633B4F}"/>
              </a:ext>
            </a:extLst>
          </p:cNvPr>
          <p:cNvGraphicFramePr>
            <a:graphicFrameLocks noGrp="1"/>
          </p:cNvGraphicFramePr>
          <p:nvPr>
            <p:extLst>
              <p:ext uri="{D42A27DB-BD31-4B8C-83A1-F6EECF244321}">
                <p14:modId xmlns:p14="http://schemas.microsoft.com/office/powerpoint/2010/main" val="1509694595"/>
              </p:ext>
            </p:extLst>
          </p:nvPr>
        </p:nvGraphicFramePr>
        <p:xfrm>
          <a:off x="4389121" y="1089212"/>
          <a:ext cx="7469944" cy="5651526"/>
        </p:xfrm>
        <a:graphic>
          <a:graphicData uri="http://schemas.openxmlformats.org/drawingml/2006/table">
            <a:tbl>
              <a:tblPr firstRow="1" firstCol="1" bandRow="1">
                <a:tableStyleId>{5C22544A-7EE6-4342-B048-85BDC9FD1C3A}</a:tableStyleId>
              </a:tblPr>
              <a:tblGrid>
                <a:gridCol w="942534">
                  <a:extLst>
                    <a:ext uri="{9D8B030D-6E8A-4147-A177-3AD203B41FA5}">
                      <a16:colId xmlns:a16="http://schemas.microsoft.com/office/drawing/2014/main" val="3556516058"/>
                    </a:ext>
                  </a:extLst>
                </a:gridCol>
                <a:gridCol w="6527410">
                  <a:extLst>
                    <a:ext uri="{9D8B030D-6E8A-4147-A177-3AD203B41FA5}">
                      <a16:colId xmlns:a16="http://schemas.microsoft.com/office/drawing/2014/main" val="344238470"/>
                    </a:ext>
                  </a:extLst>
                </a:gridCol>
              </a:tblGrid>
              <a:tr h="102922">
                <a:tc>
                  <a:txBody>
                    <a:bodyPr/>
                    <a:lstStyle/>
                    <a:p>
                      <a:pPr>
                        <a:lnSpc>
                          <a:spcPct val="107000"/>
                        </a:lnSpc>
                        <a:spcAft>
                          <a:spcPts val="800"/>
                        </a:spcAft>
                      </a:pPr>
                      <a:r>
                        <a:rPr lang="en-IN" sz="1000" b="1">
                          <a:effectLst/>
                        </a:rPr>
                        <a:t>State</a:t>
                      </a:r>
                      <a:endParaRPr lang="en-IN"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nchor="ctr"/>
                </a:tc>
                <a:tc>
                  <a:txBody>
                    <a:bodyPr/>
                    <a:lstStyle/>
                    <a:p>
                      <a:pPr>
                        <a:lnSpc>
                          <a:spcPct val="107000"/>
                        </a:lnSpc>
                        <a:spcAft>
                          <a:spcPts val="800"/>
                        </a:spcAft>
                      </a:pPr>
                      <a:r>
                        <a:rPr lang="en-IN" sz="1000" b="0">
                          <a:effectLst/>
                        </a:rPr>
                        <a:t>State EV Policy</a:t>
                      </a:r>
                      <a:endParaRPr lang="en-IN" sz="1000" b="0" dirty="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tc>
                <a:extLst>
                  <a:ext uri="{0D108BD9-81ED-4DB2-BD59-A6C34878D82A}">
                    <a16:rowId xmlns:a16="http://schemas.microsoft.com/office/drawing/2014/main" val="1159355488"/>
                  </a:ext>
                </a:extLst>
              </a:tr>
              <a:tr h="318224">
                <a:tc>
                  <a:txBody>
                    <a:bodyPr/>
                    <a:lstStyle/>
                    <a:p>
                      <a:pPr>
                        <a:lnSpc>
                          <a:spcPct val="107000"/>
                        </a:lnSpc>
                        <a:spcAft>
                          <a:spcPts val="800"/>
                        </a:spcAft>
                      </a:pPr>
                      <a:r>
                        <a:rPr lang="en-IN" sz="800">
                          <a:effectLst/>
                        </a:rPr>
                        <a:t>Andhra Pradesh </a:t>
                      </a:r>
                      <a:endParaRPr lang="en-IN"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nchor="ctr"/>
                </a:tc>
                <a:tc>
                  <a:txBody>
                    <a:bodyPr/>
                    <a:lstStyle/>
                    <a:p>
                      <a:pPr marL="201930" indent="-201930">
                        <a:lnSpc>
                          <a:spcPct val="107000"/>
                        </a:lnSpc>
                        <a:buFont typeface="Arial" panose="020B0604020202020204" pitchFamily="34" charset="0"/>
                        <a:buChar char="•"/>
                      </a:pPr>
                      <a:r>
                        <a:rPr lang="en-IN" sz="800">
                          <a:effectLst/>
                        </a:rPr>
                        <a:t>1,000,000 EVs on the road by 2024.</a:t>
                      </a:r>
                    </a:p>
                    <a:p>
                      <a:pPr marL="201930" indent="-201930">
                        <a:lnSpc>
                          <a:spcPct val="107000"/>
                        </a:lnSpc>
                        <a:buFont typeface="Arial" panose="020B0604020202020204" pitchFamily="34" charset="0"/>
                        <a:buChar char="•"/>
                      </a:pPr>
                      <a:r>
                        <a:rPr lang="en-IN" sz="800">
                          <a:effectLst/>
                        </a:rPr>
                        <a:t>Complete reimbursement of road tax and registration fees on sale of EVs until 2024..</a:t>
                      </a:r>
                    </a:p>
                    <a:p>
                      <a:pPr marL="201930" indent="-201930">
                        <a:lnSpc>
                          <a:spcPct val="107000"/>
                        </a:lnSpc>
                        <a:spcAft>
                          <a:spcPts val="800"/>
                        </a:spcAft>
                        <a:buFont typeface="Arial" panose="020B0604020202020204" pitchFamily="34" charset="0"/>
                        <a:buChar char="•"/>
                      </a:pPr>
                      <a:r>
                        <a:rPr lang="en-IN" sz="800">
                          <a:effectLst/>
                        </a:rPr>
                        <a:t>Establish one lakh (100,000) slow and fast charging stations by 2024.</a:t>
                      </a:r>
                      <a:endParaRPr lang="en-IN"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tc>
                <a:extLst>
                  <a:ext uri="{0D108BD9-81ED-4DB2-BD59-A6C34878D82A}">
                    <a16:rowId xmlns:a16="http://schemas.microsoft.com/office/drawing/2014/main" val="890536061"/>
                  </a:ext>
                </a:extLst>
              </a:tr>
              <a:tr h="318224">
                <a:tc>
                  <a:txBody>
                    <a:bodyPr/>
                    <a:lstStyle/>
                    <a:p>
                      <a:pPr>
                        <a:lnSpc>
                          <a:spcPct val="107000"/>
                        </a:lnSpc>
                        <a:spcAft>
                          <a:spcPts val="800"/>
                        </a:spcAft>
                      </a:pPr>
                      <a:r>
                        <a:rPr lang="en-IN" sz="800">
                          <a:effectLst/>
                        </a:rPr>
                        <a:t>Karnataka</a:t>
                      </a:r>
                      <a:endParaRPr lang="en-IN" sz="80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nchor="ctr"/>
                </a:tc>
                <a:tc>
                  <a:txBody>
                    <a:bodyPr/>
                    <a:lstStyle/>
                    <a:p>
                      <a:pPr marL="182563" lvl="0" indent="-182563">
                        <a:lnSpc>
                          <a:spcPct val="107000"/>
                        </a:lnSpc>
                        <a:buFont typeface="Symbol" panose="05050102010706020507" pitchFamily="18" charset="2"/>
                        <a:buChar char=""/>
                      </a:pPr>
                      <a:r>
                        <a:rPr lang="en-IN" sz="800">
                          <a:effectLst/>
                        </a:rPr>
                        <a:t>100% e-mobility in auto-rickshaws/cab aggregators/corporate fleets and school buses/vans by 2030.</a:t>
                      </a:r>
                    </a:p>
                    <a:p>
                      <a:pPr marL="182563" lvl="0" indent="-182563">
                        <a:lnSpc>
                          <a:spcPct val="107000"/>
                        </a:lnSpc>
                        <a:buFont typeface="Symbol" panose="05050102010706020507" pitchFamily="18" charset="2"/>
                        <a:buChar char=""/>
                      </a:pPr>
                      <a:r>
                        <a:rPr lang="en-IN" sz="800">
                          <a:effectLst/>
                        </a:rPr>
                        <a:t>incentives for setting up of the first lot of 100 fast charging stations.</a:t>
                      </a:r>
                    </a:p>
                    <a:p>
                      <a:pPr marL="182563" lvl="0" indent="-182563">
                        <a:lnSpc>
                          <a:spcPct val="107000"/>
                        </a:lnSpc>
                        <a:spcAft>
                          <a:spcPts val="800"/>
                        </a:spcAft>
                        <a:buFont typeface="Symbol" panose="05050102010706020507" pitchFamily="18" charset="2"/>
                        <a:buChar char=""/>
                      </a:pPr>
                      <a:r>
                        <a:rPr lang="en-IN" sz="800">
                          <a:effectLst/>
                        </a:rPr>
                        <a:t>To provide opportunities for R&amp;D in electric mobility</a:t>
                      </a:r>
                      <a:endParaRPr lang="en-IN"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tc>
                <a:extLst>
                  <a:ext uri="{0D108BD9-81ED-4DB2-BD59-A6C34878D82A}">
                    <a16:rowId xmlns:a16="http://schemas.microsoft.com/office/drawing/2014/main" val="3855473673"/>
                  </a:ext>
                </a:extLst>
              </a:tr>
              <a:tr h="270489">
                <a:tc>
                  <a:txBody>
                    <a:bodyPr/>
                    <a:lstStyle/>
                    <a:p>
                      <a:pPr>
                        <a:lnSpc>
                          <a:spcPct val="107000"/>
                        </a:lnSpc>
                        <a:spcAft>
                          <a:spcPts val="800"/>
                        </a:spcAft>
                      </a:pPr>
                      <a:r>
                        <a:rPr lang="en-IN" sz="800">
                          <a:effectLst/>
                        </a:rPr>
                        <a:t>Kerala</a:t>
                      </a:r>
                      <a:endParaRPr lang="en-IN"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nchor="ctr"/>
                </a:tc>
                <a:tc>
                  <a:txBody>
                    <a:bodyPr/>
                    <a:lstStyle/>
                    <a:p>
                      <a:pPr marL="201930" indent="-201930">
                        <a:lnSpc>
                          <a:spcPct val="107000"/>
                        </a:lnSpc>
                        <a:buFont typeface="Arial" panose="020B0604020202020204" pitchFamily="34" charset="0"/>
                        <a:buChar char="•"/>
                      </a:pPr>
                      <a:r>
                        <a:rPr lang="en-IN" sz="800">
                          <a:effectLst/>
                        </a:rPr>
                        <a:t>1 million EV units on road by 2022 and 6,000 e-buses in public transport by 2025.</a:t>
                      </a:r>
                    </a:p>
                    <a:p>
                      <a:pPr marL="201930" indent="-201930">
                        <a:lnSpc>
                          <a:spcPct val="107000"/>
                        </a:lnSpc>
                        <a:spcAft>
                          <a:spcPts val="800"/>
                        </a:spcAft>
                        <a:buFont typeface="Arial" panose="020B0604020202020204" pitchFamily="34" charset="0"/>
                        <a:buChar char="•"/>
                      </a:pPr>
                      <a:r>
                        <a:rPr lang="en-IN" sz="800">
                          <a:effectLst/>
                        </a:rPr>
                        <a:t>Incentives, such as state tax breaks, road-tax exemptions, toll-charge exemption, free permits for fleet drivers and free parking.</a:t>
                      </a:r>
                      <a:endParaRPr lang="en-IN"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tc>
                <a:extLst>
                  <a:ext uri="{0D108BD9-81ED-4DB2-BD59-A6C34878D82A}">
                    <a16:rowId xmlns:a16="http://schemas.microsoft.com/office/drawing/2014/main" val="3438140156"/>
                  </a:ext>
                </a:extLst>
              </a:tr>
              <a:tr h="210573">
                <a:tc>
                  <a:txBody>
                    <a:bodyPr/>
                    <a:lstStyle/>
                    <a:p>
                      <a:pPr>
                        <a:lnSpc>
                          <a:spcPct val="107000"/>
                        </a:lnSpc>
                        <a:spcAft>
                          <a:spcPts val="800"/>
                        </a:spcAft>
                      </a:pPr>
                      <a:r>
                        <a:rPr lang="en-IN" sz="800">
                          <a:effectLst/>
                        </a:rPr>
                        <a:t>New Delhi</a:t>
                      </a:r>
                      <a:endParaRPr lang="en-IN" sz="80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nchor="ctr"/>
                </a:tc>
                <a:tc>
                  <a:txBody>
                    <a:bodyPr/>
                    <a:lstStyle/>
                    <a:p>
                      <a:pPr marL="182563" lvl="0" indent="-182563">
                        <a:lnSpc>
                          <a:spcPct val="107000"/>
                        </a:lnSpc>
                        <a:buFont typeface="Symbol" panose="05050102010706020507" pitchFamily="18" charset="2"/>
                        <a:buChar char=""/>
                      </a:pPr>
                      <a:r>
                        <a:rPr lang="en-IN" sz="800">
                          <a:effectLst/>
                        </a:rPr>
                        <a:t>25% electric vehicles by 2024.</a:t>
                      </a:r>
                    </a:p>
                    <a:p>
                      <a:pPr marL="182563" lvl="0" indent="-182563">
                        <a:lnSpc>
                          <a:spcPct val="107000"/>
                        </a:lnSpc>
                        <a:spcAft>
                          <a:spcPts val="800"/>
                        </a:spcAft>
                        <a:buFont typeface="Symbol" panose="05050102010706020507" pitchFamily="18" charset="2"/>
                        <a:buChar char=""/>
                      </a:pPr>
                      <a:r>
                        <a:rPr lang="en-IN" sz="800">
                          <a:effectLst/>
                        </a:rPr>
                        <a:t>Incentive for scrapping and de-registering old highly polluting two-wheelers.</a:t>
                      </a:r>
                      <a:endParaRPr lang="en-IN"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tc>
                <a:extLst>
                  <a:ext uri="{0D108BD9-81ED-4DB2-BD59-A6C34878D82A}">
                    <a16:rowId xmlns:a16="http://schemas.microsoft.com/office/drawing/2014/main" val="288420955"/>
                  </a:ext>
                </a:extLst>
              </a:tr>
              <a:tr h="318224">
                <a:tc>
                  <a:txBody>
                    <a:bodyPr/>
                    <a:lstStyle/>
                    <a:p>
                      <a:pPr>
                        <a:lnSpc>
                          <a:spcPct val="107000"/>
                        </a:lnSpc>
                        <a:spcAft>
                          <a:spcPts val="800"/>
                        </a:spcAft>
                      </a:pPr>
                      <a:r>
                        <a:rPr lang="en-IN" sz="800">
                          <a:effectLst/>
                        </a:rPr>
                        <a:t>Maharashtra</a:t>
                      </a:r>
                      <a:endParaRPr lang="en-IN"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nchor="ctr"/>
                </a:tc>
                <a:tc>
                  <a:txBody>
                    <a:bodyPr/>
                    <a:lstStyle/>
                    <a:p>
                      <a:pPr marL="182563" lvl="0" indent="-182563">
                        <a:lnSpc>
                          <a:spcPct val="107000"/>
                        </a:lnSpc>
                        <a:buFont typeface="Symbol" panose="05050102010706020507" pitchFamily="18" charset="2"/>
                        <a:buChar char=""/>
                      </a:pPr>
                      <a:r>
                        <a:rPr lang="en-IN" sz="800">
                          <a:effectLst/>
                        </a:rPr>
                        <a:t>Increase number of EV registered in Maharashtra to 500,000.</a:t>
                      </a:r>
                    </a:p>
                    <a:p>
                      <a:pPr marL="182563" lvl="0" indent="-182563">
                        <a:lnSpc>
                          <a:spcPct val="107000"/>
                        </a:lnSpc>
                        <a:buFont typeface="Symbol" panose="05050102010706020507" pitchFamily="18" charset="2"/>
                        <a:buChar char=""/>
                      </a:pPr>
                      <a:r>
                        <a:rPr lang="en-IN" sz="800">
                          <a:effectLst/>
                        </a:rPr>
                        <a:t>Exempts EVs from road tax and registration fees over five-year policy period.</a:t>
                      </a:r>
                    </a:p>
                    <a:p>
                      <a:pPr marL="182563" lvl="0" indent="-182563">
                        <a:lnSpc>
                          <a:spcPct val="107000"/>
                        </a:lnSpc>
                        <a:spcAft>
                          <a:spcPts val="800"/>
                        </a:spcAft>
                        <a:buFont typeface="Symbol" panose="05050102010706020507" pitchFamily="18" charset="2"/>
                        <a:buChar char=""/>
                      </a:pPr>
                      <a:r>
                        <a:rPr lang="en-IN" sz="800">
                          <a:effectLst/>
                        </a:rPr>
                        <a:t>Enable fuel stations to set up charging points</a:t>
                      </a:r>
                      <a:endParaRPr lang="en-IN"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tc>
                <a:extLst>
                  <a:ext uri="{0D108BD9-81ED-4DB2-BD59-A6C34878D82A}">
                    <a16:rowId xmlns:a16="http://schemas.microsoft.com/office/drawing/2014/main" val="3044698967"/>
                  </a:ext>
                </a:extLst>
              </a:tr>
              <a:tr h="210573">
                <a:tc>
                  <a:txBody>
                    <a:bodyPr/>
                    <a:lstStyle/>
                    <a:p>
                      <a:pPr>
                        <a:lnSpc>
                          <a:spcPct val="107000"/>
                        </a:lnSpc>
                        <a:spcAft>
                          <a:spcPts val="800"/>
                        </a:spcAft>
                      </a:pPr>
                      <a:r>
                        <a:rPr lang="en-IN" sz="800">
                          <a:effectLst/>
                        </a:rPr>
                        <a:t>Madhya Pradesh</a:t>
                      </a:r>
                      <a:endParaRPr lang="en-IN" sz="80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nchor="ctr"/>
                </a:tc>
                <a:tc>
                  <a:txBody>
                    <a:bodyPr/>
                    <a:lstStyle/>
                    <a:p>
                      <a:pPr marL="182563" lvl="0" indent="-182563">
                        <a:lnSpc>
                          <a:spcPct val="107000"/>
                        </a:lnSpc>
                        <a:buFont typeface="Symbol" panose="05050102010706020507" pitchFamily="18" charset="2"/>
                        <a:buChar char=""/>
                      </a:pPr>
                      <a:r>
                        <a:rPr lang="en-IN" sz="800">
                          <a:effectLst/>
                        </a:rPr>
                        <a:t>100% electric fleet by 2028.</a:t>
                      </a:r>
                    </a:p>
                    <a:p>
                      <a:pPr marL="182563" lvl="0" indent="-182563">
                        <a:lnSpc>
                          <a:spcPct val="107000"/>
                        </a:lnSpc>
                        <a:spcAft>
                          <a:spcPts val="800"/>
                        </a:spcAft>
                        <a:buFont typeface="Symbol" panose="05050102010706020507" pitchFamily="18" charset="2"/>
                        <a:buChar char=""/>
                      </a:pPr>
                      <a:r>
                        <a:rPr lang="en-IN" sz="800">
                          <a:effectLst/>
                        </a:rPr>
                        <a:t>Safe, reliable, and affordable charging infrastructure</a:t>
                      </a:r>
                      <a:endParaRPr lang="en-IN"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tc>
                <a:extLst>
                  <a:ext uri="{0D108BD9-81ED-4DB2-BD59-A6C34878D82A}">
                    <a16:rowId xmlns:a16="http://schemas.microsoft.com/office/drawing/2014/main" val="2872404840"/>
                  </a:ext>
                </a:extLst>
              </a:tr>
              <a:tr h="345276">
                <a:tc>
                  <a:txBody>
                    <a:bodyPr/>
                    <a:lstStyle/>
                    <a:p>
                      <a:pPr>
                        <a:lnSpc>
                          <a:spcPct val="107000"/>
                        </a:lnSpc>
                        <a:spcAft>
                          <a:spcPts val="800"/>
                        </a:spcAft>
                      </a:pPr>
                      <a:r>
                        <a:rPr lang="en-IN" sz="800">
                          <a:effectLst/>
                        </a:rPr>
                        <a:t>Tamil Nadu</a:t>
                      </a:r>
                      <a:endParaRPr lang="en-IN" sz="80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nchor="ctr"/>
                </a:tc>
                <a:tc>
                  <a:txBody>
                    <a:bodyPr/>
                    <a:lstStyle/>
                    <a:p>
                      <a:pPr marL="182563" lvl="0" indent="-182563">
                        <a:lnSpc>
                          <a:spcPct val="107000"/>
                        </a:lnSpc>
                        <a:buFont typeface="Symbol" panose="05050102010706020507" pitchFamily="18" charset="2"/>
                        <a:buChar char=""/>
                      </a:pPr>
                      <a:r>
                        <a:rPr lang="en-IN" sz="800">
                          <a:effectLst/>
                        </a:rPr>
                        <a:t>Convert 5% of the buses, shared mobility fleets, institutional vehicles, and e-commerce delivery and logistics vehicles to EVs by 2030.</a:t>
                      </a:r>
                    </a:p>
                    <a:p>
                      <a:pPr marL="182563" lvl="0" indent="-182563">
                        <a:lnSpc>
                          <a:spcPct val="107000"/>
                        </a:lnSpc>
                        <a:buFont typeface="Symbol" panose="05050102010706020507" pitchFamily="18" charset="2"/>
                        <a:buChar char=""/>
                      </a:pPr>
                      <a:r>
                        <a:rPr lang="en-IN" sz="800">
                          <a:effectLst/>
                        </a:rPr>
                        <a:t>100% Road Tax exemption by 2022.</a:t>
                      </a:r>
                    </a:p>
                    <a:p>
                      <a:pPr marL="182563" lvl="0" indent="-182563">
                        <a:lnSpc>
                          <a:spcPct val="107000"/>
                        </a:lnSpc>
                        <a:spcAft>
                          <a:spcPts val="800"/>
                        </a:spcAft>
                        <a:buFont typeface="Symbol" panose="05050102010706020507" pitchFamily="18" charset="2"/>
                        <a:buChar char=""/>
                      </a:pPr>
                      <a:r>
                        <a:rPr lang="en-IN" sz="800">
                          <a:effectLst/>
                        </a:rPr>
                        <a:t>EV-related and charging infrastructure manufacturing units will receive 100% exemption on electricity tax through 2025.</a:t>
                      </a:r>
                      <a:endParaRPr lang="en-IN"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tc>
                <a:extLst>
                  <a:ext uri="{0D108BD9-81ED-4DB2-BD59-A6C34878D82A}">
                    <a16:rowId xmlns:a16="http://schemas.microsoft.com/office/drawing/2014/main" val="2059868310"/>
                  </a:ext>
                </a:extLst>
              </a:tr>
              <a:tr h="318224">
                <a:tc>
                  <a:txBody>
                    <a:bodyPr/>
                    <a:lstStyle/>
                    <a:p>
                      <a:pPr>
                        <a:lnSpc>
                          <a:spcPct val="107000"/>
                        </a:lnSpc>
                        <a:spcAft>
                          <a:spcPts val="800"/>
                        </a:spcAft>
                      </a:pPr>
                      <a:r>
                        <a:rPr lang="en-IN" sz="800">
                          <a:effectLst/>
                        </a:rPr>
                        <a:t>Uttar Pradesh</a:t>
                      </a:r>
                      <a:endParaRPr lang="en-IN" sz="80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nchor="ctr"/>
                </a:tc>
                <a:tc>
                  <a:txBody>
                    <a:bodyPr/>
                    <a:lstStyle/>
                    <a:p>
                      <a:pPr marL="182563" lvl="0" indent="-182563">
                        <a:lnSpc>
                          <a:spcPct val="107000"/>
                        </a:lnSpc>
                        <a:buFont typeface="Symbol" panose="05050102010706020507" pitchFamily="18" charset="2"/>
                        <a:buChar char=""/>
                      </a:pPr>
                      <a:r>
                        <a:rPr lang="en-IN" sz="800">
                          <a:effectLst/>
                        </a:rPr>
                        <a:t>10 lakh EVs by 2024.</a:t>
                      </a:r>
                    </a:p>
                    <a:p>
                      <a:pPr marL="182563" lvl="0" indent="-182563">
                        <a:lnSpc>
                          <a:spcPct val="107000"/>
                        </a:lnSpc>
                        <a:buFont typeface="Symbol" panose="05050102010706020507" pitchFamily="18" charset="2"/>
                        <a:buChar char=""/>
                      </a:pPr>
                      <a:r>
                        <a:rPr lang="en-IN" sz="800">
                          <a:effectLst/>
                        </a:rPr>
                        <a:t>Attract investments of over INR 40,000 crore in next 5 years </a:t>
                      </a:r>
                    </a:p>
                    <a:p>
                      <a:pPr marL="182563" lvl="0" indent="-182563">
                        <a:lnSpc>
                          <a:spcPct val="107000"/>
                        </a:lnSpc>
                        <a:spcAft>
                          <a:spcPts val="800"/>
                        </a:spcAft>
                        <a:buFont typeface="Symbol" panose="05050102010706020507" pitchFamily="18" charset="2"/>
                        <a:buChar char=""/>
                      </a:pPr>
                      <a:r>
                        <a:rPr lang="en-IN" sz="800">
                          <a:effectLst/>
                        </a:rPr>
                        <a:t>Set up nearly 2 lakh slow and fast charging, swapping stations by 2024 </a:t>
                      </a:r>
                      <a:endParaRPr lang="en-IN"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tc>
                <a:extLst>
                  <a:ext uri="{0D108BD9-81ED-4DB2-BD59-A6C34878D82A}">
                    <a16:rowId xmlns:a16="http://schemas.microsoft.com/office/drawing/2014/main" val="1014112470"/>
                  </a:ext>
                </a:extLst>
              </a:tr>
              <a:tr h="362006">
                <a:tc>
                  <a:txBody>
                    <a:bodyPr/>
                    <a:lstStyle/>
                    <a:p>
                      <a:pPr>
                        <a:lnSpc>
                          <a:spcPct val="107000"/>
                        </a:lnSpc>
                        <a:spcAft>
                          <a:spcPts val="800"/>
                        </a:spcAft>
                      </a:pPr>
                      <a:r>
                        <a:rPr lang="en-IN" sz="800">
                          <a:effectLst/>
                        </a:rPr>
                        <a:t>Telangana</a:t>
                      </a:r>
                      <a:endParaRPr lang="en-IN" sz="80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nchor="ctr"/>
                </a:tc>
                <a:tc>
                  <a:txBody>
                    <a:bodyPr/>
                    <a:lstStyle/>
                    <a:p>
                      <a:pPr marL="201930" indent="-180340" algn="just">
                        <a:lnSpc>
                          <a:spcPct val="107000"/>
                        </a:lnSpc>
                        <a:buFont typeface="Arial" panose="020B0604020202020204" pitchFamily="34" charset="0"/>
                        <a:buChar char="•"/>
                      </a:pPr>
                      <a:r>
                        <a:rPr lang="en-IN" sz="800">
                          <a:effectLst/>
                        </a:rPr>
                        <a:t>100% exemption of road tax &amp; registration fee </a:t>
                      </a:r>
                    </a:p>
                    <a:p>
                      <a:pPr marL="201930" indent="-180340" algn="just">
                        <a:lnSpc>
                          <a:spcPct val="107000"/>
                        </a:lnSpc>
                        <a:buFont typeface="Arial" panose="020B0604020202020204" pitchFamily="34" charset="0"/>
                        <a:buChar char="•"/>
                      </a:pPr>
                      <a:r>
                        <a:rPr lang="en-IN" sz="800">
                          <a:effectLst/>
                        </a:rPr>
                        <a:t>Setting up fast charging stations</a:t>
                      </a:r>
                    </a:p>
                    <a:p>
                      <a:pPr marL="201930" indent="-180340" algn="just">
                        <a:lnSpc>
                          <a:spcPct val="107000"/>
                        </a:lnSpc>
                        <a:spcAft>
                          <a:spcPts val="800"/>
                        </a:spcAft>
                        <a:buFont typeface="Arial" panose="020B0604020202020204" pitchFamily="34" charset="0"/>
                        <a:buChar char="•"/>
                      </a:pPr>
                      <a:r>
                        <a:rPr lang="en-IN" sz="800">
                          <a:effectLst/>
                        </a:rPr>
                        <a:t>Encourage EV adoption in Shared Mobility, Public Transport, Institutional Transport, Logistics &amp; Delivery Services.</a:t>
                      </a:r>
                      <a:endParaRPr lang="en-IN"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tc>
                <a:extLst>
                  <a:ext uri="{0D108BD9-81ED-4DB2-BD59-A6C34878D82A}">
                    <a16:rowId xmlns:a16="http://schemas.microsoft.com/office/drawing/2014/main" val="778703125"/>
                  </a:ext>
                </a:extLst>
              </a:tr>
              <a:tr h="270489">
                <a:tc>
                  <a:txBody>
                    <a:bodyPr/>
                    <a:lstStyle/>
                    <a:p>
                      <a:pPr>
                        <a:lnSpc>
                          <a:spcPct val="107000"/>
                        </a:lnSpc>
                        <a:spcAft>
                          <a:spcPts val="800"/>
                        </a:spcAft>
                      </a:pPr>
                      <a:r>
                        <a:rPr lang="en-IN" sz="800">
                          <a:effectLst/>
                        </a:rPr>
                        <a:t>Uttarakhand</a:t>
                      </a:r>
                      <a:endParaRPr lang="en-IN" sz="80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nchor="ctr"/>
                </a:tc>
                <a:tc>
                  <a:txBody>
                    <a:bodyPr/>
                    <a:lstStyle/>
                    <a:p>
                      <a:pPr marL="201930" indent="-201930">
                        <a:lnSpc>
                          <a:spcPct val="107000"/>
                        </a:lnSpc>
                        <a:spcAft>
                          <a:spcPts val="800"/>
                        </a:spcAft>
                        <a:buFont typeface="Arial" panose="020B0604020202020204" pitchFamily="34" charset="0"/>
                        <a:buChar char="•"/>
                      </a:pPr>
                      <a:r>
                        <a:rPr lang="en-IN" sz="800">
                          <a:effectLst/>
                        </a:rPr>
                        <a:t>100% electrification of public transport (e-buses), shared mobility including e-bike, e-taxis, and goods transport using electric 2-, 3-, and 4-wheelers, and other mini goods-transport vehicles in five priority cities by 2030.</a:t>
                      </a:r>
                      <a:endParaRPr lang="en-IN"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tc>
                <a:extLst>
                  <a:ext uri="{0D108BD9-81ED-4DB2-BD59-A6C34878D82A}">
                    <a16:rowId xmlns:a16="http://schemas.microsoft.com/office/drawing/2014/main" val="3882763741"/>
                  </a:ext>
                </a:extLst>
              </a:tr>
              <a:tr h="270489">
                <a:tc>
                  <a:txBody>
                    <a:bodyPr/>
                    <a:lstStyle/>
                    <a:p>
                      <a:pPr>
                        <a:lnSpc>
                          <a:spcPct val="107000"/>
                        </a:lnSpc>
                        <a:spcAft>
                          <a:spcPts val="800"/>
                        </a:spcAft>
                      </a:pPr>
                      <a:r>
                        <a:rPr lang="en-IN" sz="800">
                          <a:effectLst/>
                        </a:rPr>
                        <a:t>Bihar </a:t>
                      </a:r>
                      <a:endParaRPr lang="en-IN" sz="80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nchor="ctr"/>
                </a:tc>
                <a:tc>
                  <a:txBody>
                    <a:bodyPr/>
                    <a:lstStyle/>
                    <a:p>
                      <a:pPr marL="182563" lvl="0" indent="-182563">
                        <a:lnSpc>
                          <a:spcPct val="107000"/>
                        </a:lnSpc>
                        <a:buFont typeface="Symbol" panose="05050102010706020507" pitchFamily="18" charset="2"/>
                        <a:buChar char=""/>
                      </a:pPr>
                      <a:r>
                        <a:rPr lang="en-IN" sz="800">
                          <a:effectLst/>
                        </a:rPr>
                        <a:t>Prioritizes electrification of rickshaws and plans to convert all paddle rickshaws to e-rickshaws by 2022.</a:t>
                      </a:r>
                    </a:p>
                    <a:p>
                      <a:pPr marL="182563" lvl="0" indent="-182563">
                        <a:lnSpc>
                          <a:spcPct val="107000"/>
                        </a:lnSpc>
                        <a:spcAft>
                          <a:spcPts val="800"/>
                        </a:spcAft>
                        <a:buFont typeface="Symbol" panose="05050102010706020507" pitchFamily="18" charset="2"/>
                        <a:buChar char=""/>
                      </a:pPr>
                      <a:r>
                        <a:rPr lang="en-IN" sz="800">
                          <a:effectLst/>
                        </a:rPr>
                        <a:t>Create normal/fast charging/swapping stations at every 25 Km on state highways/national highways in the state and every 3 km in the city.</a:t>
                      </a:r>
                      <a:endParaRPr lang="en-IN"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tc>
                <a:extLst>
                  <a:ext uri="{0D108BD9-81ED-4DB2-BD59-A6C34878D82A}">
                    <a16:rowId xmlns:a16="http://schemas.microsoft.com/office/drawing/2014/main" val="3049191324"/>
                  </a:ext>
                </a:extLst>
              </a:tr>
              <a:tr h="318224">
                <a:tc>
                  <a:txBody>
                    <a:bodyPr/>
                    <a:lstStyle/>
                    <a:p>
                      <a:pPr>
                        <a:lnSpc>
                          <a:spcPct val="107000"/>
                        </a:lnSpc>
                        <a:spcAft>
                          <a:spcPts val="800"/>
                        </a:spcAft>
                      </a:pPr>
                      <a:r>
                        <a:rPr lang="en-IN" sz="800">
                          <a:effectLst/>
                        </a:rPr>
                        <a:t>Gujarat </a:t>
                      </a:r>
                      <a:endParaRPr lang="en-IN" sz="80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nchor="ctr"/>
                </a:tc>
                <a:tc>
                  <a:txBody>
                    <a:bodyPr/>
                    <a:lstStyle/>
                    <a:p>
                      <a:pPr marL="201930" indent="-201930">
                        <a:lnSpc>
                          <a:spcPct val="107000"/>
                        </a:lnSpc>
                        <a:buFont typeface="Arial" panose="020B0604020202020204" pitchFamily="34" charset="0"/>
                        <a:buChar char="•"/>
                      </a:pPr>
                      <a:r>
                        <a:rPr lang="en-IN" sz="800">
                          <a:effectLst/>
                        </a:rPr>
                        <a:t>80,000 E-2W, 14,000 E-3Ws, 4,500 E-4Ws including commercial taxis and cargo, 1500 e-bus and other transport vehicles in the state under policy period.</a:t>
                      </a:r>
                    </a:p>
                    <a:p>
                      <a:pPr marL="201930" indent="-201930">
                        <a:lnSpc>
                          <a:spcPct val="107000"/>
                        </a:lnSpc>
                        <a:spcAft>
                          <a:spcPts val="800"/>
                        </a:spcAft>
                        <a:buFont typeface="Arial" panose="020B0604020202020204" pitchFamily="34" charset="0"/>
                        <a:buChar char="•"/>
                      </a:pPr>
                      <a:r>
                        <a:rPr lang="en-IN" sz="800">
                          <a:effectLst/>
                        </a:rPr>
                        <a:t>Install charging stations at multi-level parking lots and public places.</a:t>
                      </a:r>
                      <a:endParaRPr lang="en-IN"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tc>
                <a:extLst>
                  <a:ext uri="{0D108BD9-81ED-4DB2-BD59-A6C34878D82A}">
                    <a16:rowId xmlns:a16="http://schemas.microsoft.com/office/drawing/2014/main" val="3970714923"/>
                  </a:ext>
                </a:extLst>
              </a:tr>
              <a:tr h="210573">
                <a:tc>
                  <a:txBody>
                    <a:bodyPr/>
                    <a:lstStyle/>
                    <a:p>
                      <a:pPr>
                        <a:lnSpc>
                          <a:spcPct val="107000"/>
                        </a:lnSpc>
                        <a:spcAft>
                          <a:spcPts val="800"/>
                        </a:spcAft>
                      </a:pPr>
                      <a:r>
                        <a:rPr lang="en-IN" sz="800">
                          <a:effectLst/>
                        </a:rPr>
                        <a:t>Punjab</a:t>
                      </a:r>
                      <a:endParaRPr lang="en-IN" sz="80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nchor="ctr"/>
                </a:tc>
                <a:tc>
                  <a:txBody>
                    <a:bodyPr/>
                    <a:lstStyle/>
                    <a:p>
                      <a:pPr marL="182563" lvl="0" indent="-182563">
                        <a:lnSpc>
                          <a:spcPct val="107000"/>
                        </a:lnSpc>
                        <a:buFont typeface="Symbol" panose="05050102010706020507" pitchFamily="18" charset="2"/>
                        <a:buChar char=""/>
                      </a:pPr>
                      <a:r>
                        <a:rPr lang="en-IN" sz="800">
                          <a:effectLst/>
                        </a:rPr>
                        <a:t>25% of annual vehicle registrations as EVs in the last year of the five-year policy period.</a:t>
                      </a:r>
                    </a:p>
                    <a:p>
                      <a:pPr marL="182563" lvl="0" indent="-182563">
                        <a:lnSpc>
                          <a:spcPct val="107000"/>
                        </a:lnSpc>
                        <a:buFont typeface="Symbol" panose="05050102010706020507" pitchFamily="18" charset="2"/>
                        <a:buChar char=""/>
                      </a:pPr>
                      <a:r>
                        <a:rPr lang="en-IN" sz="800">
                          <a:effectLst/>
                        </a:rPr>
                        <a:t>Increase share of electric 2-wheelers to reach 25% of new sales over the policy period.</a:t>
                      </a:r>
                      <a:endParaRPr lang="en-IN" sz="800" dirty="0">
                        <a:effectLst/>
                      </a:endParaRPr>
                    </a:p>
                  </a:txBody>
                  <a:tcPr marL="19132" marR="19132" marT="0" marB="0"/>
                </a:tc>
                <a:extLst>
                  <a:ext uri="{0D108BD9-81ED-4DB2-BD59-A6C34878D82A}">
                    <a16:rowId xmlns:a16="http://schemas.microsoft.com/office/drawing/2014/main" val="2196425568"/>
                  </a:ext>
                </a:extLst>
              </a:tr>
              <a:tr h="318224">
                <a:tc>
                  <a:txBody>
                    <a:bodyPr/>
                    <a:lstStyle/>
                    <a:p>
                      <a:pPr>
                        <a:lnSpc>
                          <a:spcPct val="107000"/>
                        </a:lnSpc>
                        <a:spcAft>
                          <a:spcPts val="800"/>
                        </a:spcAft>
                      </a:pPr>
                      <a:r>
                        <a:rPr lang="en-IN" sz="800">
                          <a:effectLst/>
                        </a:rPr>
                        <a:t>Haryana</a:t>
                      </a:r>
                      <a:endParaRPr lang="en-IN" sz="80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nchor="ctr"/>
                </a:tc>
                <a:tc>
                  <a:txBody>
                    <a:bodyPr/>
                    <a:lstStyle/>
                    <a:p>
                      <a:pPr marL="182563" lvl="0" indent="-182563">
                        <a:lnSpc>
                          <a:spcPct val="107000"/>
                        </a:lnSpc>
                        <a:buFont typeface="Symbol" panose="05050102010706020507" pitchFamily="18" charset="2"/>
                        <a:buChar char=""/>
                      </a:pPr>
                      <a:r>
                        <a:rPr lang="en-IN" sz="800">
                          <a:effectLst/>
                        </a:rPr>
                        <a:t>100% exemption of road tax on transportation EVs purchased within State.</a:t>
                      </a:r>
                    </a:p>
                    <a:p>
                      <a:pPr marL="182563" lvl="0" indent="-182563">
                        <a:lnSpc>
                          <a:spcPct val="107000"/>
                        </a:lnSpc>
                        <a:buFont typeface="Symbol" panose="05050102010706020507" pitchFamily="18" charset="2"/>
                        <a:buChar char=""/>
                      </a:pPr>
                      <a:r>
                        <a:rPr lang="en-IN" sz="800">
                          <a:effectLst/>
                        </a:rPr>
                        <a:t>100% electric buses by 2029</a:t>
                      </a:r>
                    </a:p>
                    <a:p>
                      <a:pPr marL="182563" lvl="0" indent="-182563">
                        <a:lnSpc>
                          <a:spcPct val="107000"/>
                        </a:lnSpc>
                        <a:spcAft>
                          <a:spcPts val="800"/>
                        </a:spcAft>
                        <a:buFont typeface="Symbol" panose="05050102010706020507" pitchFamily="18" charset="2"/>
                        <a:buChar char=""/>
                      </a:pPr>
                      <a:r>
                        <a:rPr lang="en-IN" sz="800">
                          <a:effectLst/>
                        </a:rPr>
                        <a:t>Support Public/Private Sector to set up Charging infrastructure</a:t>
                      </a:r>
                      <a:endParaRPr lang="en-IN"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tc>
                <a:extLst>
                  <a:ext uri="{0D108BD9-81ED-4DB2-BD59-A6C34878D82A}">
                    <a16:rowId xmlns:a16="http://schemas.microsoft.com/office/drawing/2014/main" val="1330943429"/>
                  </a:ext>
                </a:extLst>
              </a:tr>
              <a:tr h="362006">
                <a:tc>
                  <a:txBody>
                    <a:bodyPr/>
                    <a:lstStyle/>
                    <a:p>
                      <a:r>
                        <a:rPr lang="en-US" sz="800">
                          <a:effectLst/>
                        </a:rPr>
                        <a:t>Chandigarh </a:t>
                      </a:r>
                      <a:endParaRPr lang="en-IN" sz="800">
                        <a:effectLst/>
                      </a:endParaRPr>
                    </a:p>
                    <a:p>
                      <a:pPr>
                        <a:lnSpc>
                          <a:spcPct val="107000"/>
                        </a:lnSpc>
                        <a:spcAft>
                          <a:spcPts val="800"/>
                        </a:spcAft>
                      </a:pPr>
                      <a:r>
                        <a:rPr lang="en-IN" sz="800">
                          <a:effectLst/>
                        </a:rPr>
                        <a:t> </a:t>
                      </a:r>
                      <a:endParaRPr lang="en-IN" sz="80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nchor="ctr"/>
                </a:tc>
                <a:tc>
                  <a:txBody>
                    <a:bodyPr/>
                    <a:lstStyle/>
                    <a:p>
                      <a:pPr marL="201930" indent="-201930">
                        <a:lnSpc>
                          <a:spcPct val="107000"/>
                        </a:lnSpc>
                        <a:buFont typeface="Arial" panose="020B0604020202020204" pitchFamily="34" charset="0"/>
                        <a:buChar char="•"/>
                      </a:pPr>
                      <a:r>
                        <a:rPr lang="en-IN" sz="800">
                          <a:effectLst/>
                        </a:rPr>
                        <a:t>Only EVs to be registered in the city after 2030.</a:t>
                      </a:r>
                    </a:p>
                    <a:p>
                      <a:pPr marL="201930" indent="-201930" algn="just">
                        <a:lnSpc>
                          <a:spcPct val="107000"/>
                        </a:lnSpc>
                        <a:buFont typeface="Arial" panose="020B0604020202020204" pitchFamily="34" charset="0"/>
                        <a:buChar char="•"/>
                      </a:pPr>
                      <a:r>
                        <a:rPr lang="en-IN" sz="800">
                          <a:effectLst/>
                        </a:rPr>
                        <a:t>100% electric public buses by 2027, government fleet by 2025, Auto Rickshaws, Corporate Fleets, Cabs and School buses by 2030.</a:t>
                      </a:r>
                    </a:p>
                    <a:p>
                      <a:pPr marL="201930" indent="-201930" algn="just">
                        <a:lnSpc>
                          <a:spcPct val="107000"/>
                        </a:lnSpc>
                        <a:spcAft>
                          <a:spcPts val="800"/>
                        </a:spcAft>
                        <a:buFont typeface="Arial" panose="020B0604020202020204" pitchFamily="34" charset="0"/>
                        <a:buChar char="•"/>
                      </a:pPr>
                      <a:r>
                        <a:rPr lang="en-IN" sz="800">
                          <a:effectLst/>
                        </a:rPr>
                        <a:t>1,000 public chargers by 2030</a:t>
                      </a:r>
                      <a:endParaRPr lang="en-IN"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tc>
                <a:extLst>
                  <a:ext uri="{0D108BD9-81ED-4DB2-BD59-A6C34878D82A}">
                    <a16:rowId xmlns:a16="http://schemas.microsoft.com/office/drawing/2014/main" val="1157459578"/>
                  </a:ext>
                </a:extLst>
              </a:tr>
              <a:tr h="453523">
                <a:tc>
                  <a:txBody>
                    <a:bodyPr/>
                    <a:lstStyle/>
                    <a:p>
                      <a:r>
                        <a:rPr lang="en-US" sz="800">
                          <a:effectLst/>
                        </a:rPr>
                        <a:t>Meghalaya </a:t>
                      </a:r>
                      <a:endParaRPr lang="en-IN"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19132" marR="19132" marT="0" marB="0" anchor="ctr"/>
                </a:tc>
                <a:tc>
                  <a:txBody>
                    <a:bodyPr/>
                    <a:lstStyle/>
                    <a:p>
                      <a:pPr marL="182563" lvl="0" indent="-182563">
                        <a:lnSpc>
                          <a:spcPct val="107000"/>
                        </a:lnSpc>
                        <a:buFont typeface="Symbol" panose="05050102010706020507" pitchFamily="18" charset="2"/>
                        <a:buChar char=""/>
                      </a:pPr>
                      <a:r>
                        <a:rPr lang="en-IN" sz="800">
                          <a:effectLst/>
                        </a:rPr>
                        <a:t>15 % EVs by 2025. </a:t>
                      </a:r>
                    </a:p>
                    <a:p>
                      <a:pPr marL="182563" lvl="0" indent="-182563">
                        <a:lnSpc>
                          <a:spcPct val="107000"/>
                        </a:lnSpc>
                        <a:buFont typeface="Symbol" panose="05050102010706020507" pitchFamily="18" charset="2"/>
                        <a:buChar char=""/>
                      </a:pPr>
                      <a:r>
                        <a:rPr lang="en-IN" sz="800">
                          <a:effectLst/>
                        </a:rPr>
                        <a:t>Support the setting up of robust infrastructure for EVs including adequate power supply, network of charging points with favourable power tariff and adequate service centres. </a:t>
                      </a:r>
                    </a:p>
                    <a:p>
                      <a:pPr marL="182563" lvl="0" indent="-182563">
                        <a:lnSpc>
                          <a:spcPct val="107000"/>
                        </a:lnSpc>
                        <a:spcAft>
                          <a:spcPts val="800"/>
                        </a:spcAft>
                        <a:buFont typeface="Symbol" panose="05050102010706020507" pitchFamily="18" charset="2"/>
                        <a:buChar char=""/>
                      </a:pPr>
                      <a:r>
                        <a:rPr lang="en-IN" sz="800">
                          <a:effectLst/>
                        </a:rPr>
                        <a:t>Promote innovation in EVs for automotive and shared mobility by providing the requisite ecosystem and infrastructure. </a:t>
                      </a:r>
                      <a:endParaRPr lang="en-IN"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9132" marR="19132" marT="0" marB="0"/>
                </a:tc>
                <a:extLst>
                  <a:ext uri="{0D108BD9-81ED-4DB2-BD59-A6C34878D82A}">
                    <a16:rowId xmlns:a16="http://schemas.microsoft.com/office/drawing/2014/main" val="2463730771"/>
                  </a:ext>
                </a:extLst>
              </a:tr>
            </a:tbl>
          </a:graphicData>
        </a:graphic>
      </p:graphicFrame>
    </p:spTree>
    <p:extLst>
      <p:ext uri="{BB962C8B-B14F-4D97-AF65-F5344CB8AC3E}">
        <p14:creationId xmlns:p14="http://schemas.microsoft.com/office/powerpoint/2010/main" val="13438011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93486" y="365125"/>
            <a:ext cx="11205028" cy="724087"/>
          </a:xfrm>
        </p:spPr>
        <p:txBody>
          <a:bodyPr>
            <a:normAutofit/>
          </a:bodyPr>
          <a:lstStyle/>
          <a:p>
            <a:r>
              <a:rPr lang="en-US" sz="3600" b="1" dirty="0">
                <a:solidFill>
                  <a:srgbClr val="002060"/>
                </a:solidFill>
                <a:latin typeface="Century Gothic" panose="020B0502020202020204" pitchFamily="34" charset="0"/>
                <a:cs typeface="Calibri" pitchFamily="34" charset="0"/>
              </a:rPr>
              <a:t>Other Initiatives</a:t>
            </a:r>
            <a:endParaRPr lang="en-IN" sz="3600" dirty="0">
              <a:solidFill>
                <a:srgbClr val="002060"/>
              </a:solidFill>
              <a:latin typeface="Century Gothic" panose="020B0502020202020204" pitchFamily="34" charset="0"/>
            </a:endParaRPr>
          </a:p>
        </p:txBody>
      </p:sp>
      <p:sp>
        <p:nvSpPr>
          <p:cNvPr id="2" name="Content Placeholder 1"/>
          <p:cNvSpPr>
            <a:spLocks noGrp="1"/>
          </p:cNvSpPr>
          <p:nvPr>
            <p:ph idx="1"/>
          </p:nvPr>
        </p:nvSpPr>
        <p:spPr>
          <a:xfrm>
            <a:off x="493486" y="1089212"/>
            <a:ext cx="11379200" cy="5087751"/>
          </a:xfrm>
        </p:spPr>
        <p:txBody>
          <a:bodyPr>
            <a:noAutofit/>
          </a:bodyPr>
          <a:lstStyle/>
          <a:p>
            <a:pPr algn="just"/>
            <a:r>
              <a:rPr lang="en-US" sz="1300" dirty="0">
                <a:solidFill>
                  <a:srgbClr val="002060"/>
                </a:solidFill>
              </a:rPr>
              <a:t>Government of India encourages foreign investment in the automobile sector and allows 100% FDI under the automatic route</a:t>
            </a:r>
          </a:p>
          <a:p>
            <a:pPr algn="just"/>
            <a:r>
              <a:rPr lang="en-US" sz="1300" dirty="0">
                <a:solidFill>
                  <a:srgbClr val="002060"/>
                </a:solidFill>
              </a:rPr>
              <a:t>Government has reduced Goods &amp; Service Tax (GST) on EVs to 5% from 12%, on chargers/charging stations for EVs from 18% to 5% and allowing sale  and registration of EVs without batteries</a:t>
            </a:r>
          </a:p>
          <a:p>
            <a:pPr algn="just"/>
            <a:r>
              <a:rPr lang="en-US" sz="1300" b="1" dirty="0">
                <a:solidFill>
                  <a:srgbClr val="002060"/>
                </a:solidFill>
              </a:rPr>
              <a:t>Ministry of Power (</a:t>
            </a:r>
            <a:r>
              <a:rPr lang="en-US" sz="1300" b="1" dirty="0" err="1">
                <a:solidFill>
                  <a:srgbClr val="002060"/>
                </a:solidFill>
              </a:rPr>
              <a:t>MoP</a:t>
            </a:r>
            <a:r>
              <a:rPr lang="en-US" sz="1300" b="1" dirty="0">
                <a:solidFill>
                  <a:srgbClr val="002060"/>
                </a:solidFill>
              </a:rPr>
              <a:t>) </a:t>
            </a:r>
            <a:r>
              <a:rPr lang="en-US" sz="1300" dirty="0">
                <a:solidFill>
                  <a:srgbClr val="002060"/>
                </a:solidFill>
              </a:rPr>
              <a:t>has allowed sale of electricity as ‘service’ for charging of EVs.</a:t>
            </a:r>
          </a:p>
          <a:p>
            <a:pPr algn="just"/>
            <a:r>
              <a:rPr lang="en-US" sz="1300" b="1" dirty="0">
                <a:solidFill>
                  <a:srgbClr val="002060"/>
                </a:solidFill>
              </a:rPr>
              <a:t>Ministry of Road Transport &amp; Highways (</a:t>
            </a:r>
            <a:r>
              <a:rPr lang="en-US" sz="1300" b="1" dirty="0" err="1">
                <a:solidFill>
                  <a:srgbClr val="002060"/>
                </a:solidFill>
              </a:rPr>
              <a:t>MoRTH</a:t>
            </a:r>
            <a:r>
              <a:rPr lang="en-US" sz="1300" b="1" dirty="0">
                <a:solidFill>
                  <a:srgbClr val="002060"/>
                </a:solidFill>
              </a:rPr>
              <a:t>) </a:t>
            </a:r>
            <a:r>
              <a:rPr lang="en-US" sz="1300" dirty="0">
                <a:solidFill>
                  <a:srgbClr val="002060"/>
                </a:solidFill>
              </a:rPr>
              <a:t>is allowing the grant of </a:t>
            </a:r>
            <a:r>
              <a:rPr lang="en-US" sz="1300" dirty="0" err="1">
                <a:solidFill>
                  <a:srgbClr val="002060"/>
                </a:solidFill>
              </a:rPr>
              <a:t>licence</a:t>
            </a:r>
            <a:r>
              <a:rPr lang="en-US" sz="1300" dirty="0">
                <a:solidFill>
                  <a:srgbClr val="002060"/>
                </a:solidFill>
              </a:rPr>
              <a:t> to age group of 16-18 years to drive gearless E scooters/Bikes </a:t>
            </a:r>
            <a:r>
              <a:rPr lang="en-US" sz="1300" dirty="0" err="1">
                <a:solidFill>
                  <a:srgbClr val="002060"/>
                </a:solidFill>
              </a:rPr>
              <a:t>upto</a:t>
            </a:r>
            <a:r>
              <a:rPr lang="en-US" sz="1300" dirty="0">
                <a:solidFill>
                  <a:srgbClr val="002060"/>
                </a:solidFill>
              </a:rPr>
              <a:t> 4.0 KW</a:t>
            </a:r>
          </a:p>
          <a:p>
            <a:pPr algn="just"/>
            <a:r>
              <a:rPr lang="en-GB" sz="1300" b="1" dirty="0">
                <a:solidFill>
                  <a:srgbClr val="002060"/>
                </a:solidFill>
                <a:effectLst/>
                <a:ea typeface="Times New Roman" panose="02020603050405020304" pitchFamily="18" charset="0"/>
              </a:rPr>
              <a:t>Ministry of Housing and Urban Affairs (</a:t>
            </a:r>
            <a:r>
              <a:rPr lang="en-GB" sz="1300" b="1" dirty="0" err="1">
                <a:solidFill>
                  <a:srgbClr val="002060"/>
                </a:solidFill>
                <a:effectLst/>
                <a:ea typeface="Times New Roman" panose="02020603050405020304" pitchFamily="18" charset="0"/>
              </a:rPr>
              <a:t>MoHUA</a:t>
            </a:r>
            <a:r>
              <a:rPr lang="en-GB" sz="1300" b="1" dirty="0">
                <a:solidFill>
                  <a:srgbClr val="002060"/>
                </a:solidFill>
                <a:effectLst/>
                <a:ea typeface="Times New Roman" panose="02020603050405020304" pitchFamily="18" charset="0"/>
              </a:rPr>
              <a:t>) </a:t>
            </a:r>
            <a:r>
              <a:rPr lang="en-GB" sz="1300" dirty="0">
                <a:solidFill>
                  <a:srgbClr val="002060"/>
                </a:solidFill>
                <a:effectLst/>
                <a:ea typeface="Times New Roman" panose="02020603050405020304" pitchFamily="18" charset="0"/>
              </a:rPr>
              <a:t>has made </a:t>
            </a:r>
            <a:r>
              <a:rPr lang="en-GB" sz="1300" i="1" u="sng" dirty="0">
                <a:solidFill>
                  <a:schemeClr val="accent1">
                    <a:lumMod val="75000"/>
                  </a:schemeClr>
                </a:solidFill>
                <a:effectLst/>
                <a:ea typeface="Times New Roman" panose="02020603050405020304" pitchFamily="18" charset="0"/>
                <a:hlinkClick r:id="rId2">
                  <a:extLst>
                    <a:ext uri="{A12FA001-AC4F-418D-AE19-62706E023703}">
                      <ahyp:hlinkClr xmlns:ahyp="http://schemas.microsoft.com/office/drawing/2018/hyperlinkcolor" val="tx"/>
                    </a:ext>
                  </a:extLst>
                </a:hlinkClick>
              </a:rPr>
              <a:t>amendments to the Model Building Byelaws (MBBL) 2016</a:t>
            </a:r>
            <a:r>
              <a:rPr lang="en-GB" sz="1300" dirty="0">
                <a:solidFill>
                  <a:srgbClr val="002060"/>
                </a:solidFill>
                <a:effectLst/>
                <a:ea typeface="Times New Roman" panose="02020603050405020304" pitchFamily="18" charset="0"/>
              </a:rPr>
              <a:t> and </a:t>
            </a:r>
            <a:r>
              <a:rPr lang="en-GB" sz="1300" i="1" u="sng" dirty="0">
                <a:solidFill>
                  <a:schemeClr val="accent1">
                    <a:lumMod val="75000"/>
                  </a:schemeClr>
                </a:solidFill>
                <a:effectLst/>
                <a:ea typeface="Times New Roman" panose="02020603050405020304" pitchFamily="18" charset="0"/>
                <a:hlinkClick r:id="rId3">
                  <a:extLst>
                    <a:ext uri="{A12FA001-AC4F-418D-AE19-62706E023703}">
                      <ahyp:hlinkClr xmlns:ahyp="http://schemas.microsoft.com/office/drawing/2018/hyperlinkcolor" val="tx"/>
                    </a:ext>
                  </a:extLst>
                </a:hlinkClick>
              </a:rPr>
              <a:t>Urban Regional Development Plans Formulation and Implementation (URDPFI) Guidelines 2014</a:t>
            </a:r>
            <a:r>
              <a:rPr lang="en-GB" sz="1300" i="1" dirty="0">
                <a:solidFill>
                  <a:schemeClr val="accent1">
                    <a:lumMod val="75000"/>
                  </a:schemeClr>
                </a:solidFill>
                <a:effectLst/>
                <a:ea typeface="Times New Roman" panose="02020603050405020304" pitchFamily="18" charset="0"/>
              </a:rPr>
              <a:t> </a:t>
            </a:r>
            <a:r>
              <a:rPr lang="en-GB" sz="1300" dirty="0">
                <a:solidFill>
                  <a:srgbClr val="002060"/>
                </a:solidFill>
                <a:effectLst/>
                <a:ea typeface="Times New Roman" panose="02020603050405020304" pitchFamily="18" charset="0"/>
              </a:rPr>
              <a:t>making provisions for establishing EV Charging stations in private and commercial buildings.</a:t>
            </a:r>
          </a:p>
          <a:p>
            <a:pPr algn="just"/>
            <a:r>
              <a:rPr lang="en-US" sz="1300" b="1" dirty="0">
                <a:solidFill>
                  <a:srgbClr val="002060"/>
                </a:solidFill>
              </a:rPr>
              <a:t>Phased Manufacturing Program for Electric Mobility</a:t>
            </a:r>
            <a:r>
              <a:rPr lang="en-US" sz="1300" dirty="0">
                <a:solidFill>
                  <a:srgbClr val="002060"/>
                </a:solidFill>
              </a:rPr>
              <a:t>: </a:t>
            </a:r>
          </a:p>
          <a:p>
            <a:pPr lvl="1" algn="just"/>
            <a:r>
              <a:rPr lang="en-US" sz="1200" dirty="0">
                <a:solidFill>
                  <a:srgbClr val="002060"/>
                </a:solidFill>
              </a:rPr>
              <a:t>Acts as a roadmap for the industry to make necessary investments to </a:t>
            </a:r>
            <a:r>
              <a:rPr lang="en-US" sz="1200" dirty="0" err="1">
                <a:solidFill>
                  <a:srgbClr val="002060"/>
                </a:solidFill>
              </a:rPr>
              <a:t>localise</a:t>
            </a:r>
            <a:r>
              <a:rPr lang="en-US" sz="1200" dirty="0">
                <a:solidFill>
                  <a:srgbClr val="002060"/>
                </a:solidFill>
              </a:rPr>
              <a:t> EV and component production and enable the country to manufacture batteries at large-scale with an initial focus on the battery pack assembly plants, followed by integrated cell manufacturing. </a:t>
            </a:r>
          </a:p>
          <a:p>
            <a:pPr lvl="1" algn="just"/>
            <a:r>
              <a:rPr lang="en-US" sz="1200" dirty="0">
                <a:solidFill>
                  <a:srgbClr val="002060"/>
                </a:solidFill>
              </a:rPr>
              <a:t>Valid for five years until 2024 </a:t>
            </a:r>
          </a:p>
          <a:p>
            <a:pPr algn="just"/>
            <a:r>
              <a:rPr lang="en-US" sz="1300" b="1" dirty="0">
                <a:solidFill>
                  <a:srgbClr val="002060"/>
                </a:solidFill>
              </a:rPr>
              <a:t>Production Linked Incentive (PLI) Scheme</a:t>
            </a:r>
            <a:r>
              <a:rPr lang="en-US" sz="1300" dirty="0">
                <a:solidFill>
                  <a:srgbClr val="002060"/>
                </a:solidFill>
              </a:rPr>
              <a:t>:</a:t>
            </a:r>
          </a:p>
          <a:p>
            <a:pPr lvl="1" algn="just"/>
            <a:r>
              <a:rPr lang="en-US" sz="1200" dirty="0">
                <a:solidFill>
                  <a:srgbClr val="002060"/>
                </a:solidFill>
              </a:rPr>
              <a:t>Government announced an outlay of INR 75,000 crore (8.5B Euro) for automobiles and components (including batteries) under PLI scheme</a:t>
            </a:r>
          </a:p>
          <a:p>
            <a:pPr lvl="1" algn="just"/>
            <a:r>
              <a:rPr lang="en-US" sz="1200" dirty="0">
                <a:solidFill>
                  <a:srgbClr val="002060"/>
                </a:solidFill>
              </a:rPr>
              <a:t>Detailed scheme to offer PLI will come out soon and will lay the roadmap and raise India’s bar as a global manufacturing hub.</a:t>
            </a:r>
          </a:p>
          <a:p>
            <a:r>
              <a:rPr lang="en-GB" sz="1300" b="1" dirty="0">
                <a:solidFill>
                  <a:srgbClr val="002060"/>
                </a:solidFill>
                <a:effectLst/>
                <a:ea typeface="Times New Roman" panose="02020603050405020304" pitchFamily="18" charset="0"/>
                <a:cs typeface="Times New Roman" panose="02020603050405020304" pitchFamily="18" charset="0"/>
              </a:rPr>
              <a:t>Vehicle scrapping policy:</a:t>
            </a:r>
          </a:p>
          <a:p>
            <a:pPr lvl="1" algn="just"/>
            <a:r>
              <a:rPr lang="en-US" sz="1200" dirty="0">
                <a:solidFill>
                  <a:srgbClr val="002060"/>
                </a:solidFill>
                <a:effectLst/>
                <a:ea typeface="Times New Roman" panose="02020603050405020304" pitchFamily="18" charset="0"/>
                <a:cs typeface="Times New Roman" panose="02020603050405020304" pitchFamily="18" charset="0"/>
              </a:rPr>
              <a:t>Recently, Union Road and Transport Minister announced the Vehicle Scrapping Policy in the Lok Sabha with aim to reduce the population of old and defective vehicles, bringing down vehicular air pollutants, improving road and vehicular safety.</a:t>
            </a:r>
          </a:p>
          <a:p>
            <a:pPr lvl="1" algn="just"/>
            <a:r>
              <a:rPr lang="en-US" sz="1200" dirty="0">
                <a:solidFill>
                  <a:srgbClr val="002060"/>
                </a:solidFill>
                <a:ea typeface="Times New Roman" panose="02020603050405020304" pitchFamily="18" charset="0"/>
                <a:cs typeface="Times New Roman" panose="02020603050405020304" pitchFamily="18" charset="0"/>
              </a:rPr>
              <a:t>Scrap value: 4-6% of ex-showroom price of new vehicle to be given to the owner by scrapping </a:t>
            </a:r>
            <a:r>
              <a:rPr lang="en-US" sz="1200" dirty="0" err="1">
                <a:solidFill>
                  <a:srgbClr val="002060"/>
                </a:solidFill>
                <a:ea typeface="Times New Roman" panose="02020603050405020304" pitchFamily="18" charset="0"/>
                <a:cs typeface="Times New Roman" panose="02020603050405020304" pitchFamily="18" charset="0"/>
              </a:rPr>
              <a:t>centre</a:t>
            </a:r>
            <a:endParaRPr lang="en-US" sz="1200" dirty="0">
              <a:solidFill>
                <a:srgbClr val="002060"/>
              </a:solidFill>
              <a:ea typeface="Times New Roman" panose="02020603050405020304" pitchFamily="18" charset="0"/>
              <a:cs typeface="Times New Roman" panose="02020603050405020304" pitchFamily="18" charset="0"/>
            </a:endParaRPr>
          </a:p>
          <a:p>
            <a:pPr lvl="1" algn="just"/>
            <a:r>
              <a:rPr lang="en-US" sz="1200" dirty="0">
                <a:solidFill>
                  <a:srgbClr val="002060"/>
                </a:solidFill>
                <a:effectLst/>
                <a:ea typeface="Times New Roman" panose="02020603050405020304" pitchFamily="18" charset="0"/>
                <a:cs typeface="Times New Roman" panose="02020603050405020304" pitchFamily="18" charset="0"/>
              </a:rPr>
              <a:t>State may be advised to offer a road tax rebate of up to 25% for PV and up to 15% for CV</a:t>
            </a:r>
          </a:p>
          <a:p>
            <a:pPr lvl="1" algn="just"/>
            <a:r>
              <a:rPr lang="en-US" sz="1200" dirty="0">
                <a:solidFill>
                  <a:srgbClr val="002060"/>
                </a:solidFill>
                <a:ea typeface="Times New Roman" panose="02020603050405020304" pitchFamily="18" charset="0"/>
                <a:cs typeface="Times New Roman" panose="02020603050405020304" pitchFamily="18" charset="0"/>
              </a:rPr>
              <a:t>Registration fees may also be waived for purchasing new vehicle</a:t>
            </a:r>
            <a:endParaRPr lang="en-US" sz="1200" dirty="0">
              <a:solidFill>
                <a:srgbClr val="002060"/>
              </a:solidFill>
              <a:effectLst/>
              <a:ea typeface="Times New Roman" panose="02020603050405020304" pitchFamily="18" charset="0"/>
              <a:cs typeface="Times New Roman" panose="02020603050405020304" pitchFamily="18" charset="0"/>
            </a:endParaRPr>
          </a:p>
          <a:p>
            <a:pPr lvl="1" algn="just"/>
            <a:endParaRPr lang="en-IN" sz="1400" dirty="0">
              <a:solidFill>
                <a:srgbClr val="002060"/>
              </a:solidFill>
              <a:effectLst/>
              <a:ea typeface="Times New Roman" panose="02020603050405020304" pitchFamily="18" charset="0"/>
              <a:cs typeface="Times New Roman" panose="02020603050405020304" pitchFamily="18" charset="0"/>
            </a:endParaRPr>
          </a:p>
          <a:p>
            <a:endParaRPr lang="en-US" sz="1400"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30711043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553383"/>
            <a:ext cx="10515600" cy="5565029"/>
          </a:xfrm>
          <a:solidFill>
            <a:srgbClr val="002060"/>
          </a:solidFill>
        </p:spPr>
        <p:txBody>
          <a:bodyPr/>
          <a:lstStyle/>
          <a:p>
            <a:pPr algn="ctr"/>
            <a:r>
              <a:rPr lang="en-IN" b="1" dirty="0">
                <a:solidFill>
                  <a:schemeClr val="bg1"/>
                </a:solidFill>
                <a:latin typeface="Century Gothic" panose="020B0502020202020204" pitchFamily="34" charset="0"/>
              </a:rPr>
              <a:t>Technical Regulations &amp; Standardization </a:t>
            </a:r>
            <a:br>
              <a:rPr lang="en-IN" dirty="0">
                <a:solidFill>
                  <a:schemeClr val="bg1"/>
                </a:solidFill>
                <a:latin typeface="Century Gothic" panose="020B0502020202020204" pitchFamily="34" charset="0"/>
              </a:rPr>
            </a:br>
            <a:endParaRPr lang="en-IN"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42118925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5"/>
            <a:ext cx="10515600" cy="670299"/>
          </a:xfrm>
        </p:spPr>
        <p:txBody>
          <a:bodyPr>
            <a:normAutofit/>
          </a:bodyPr>
          <a:lstStyle/>
          <a:p>
            <a:r>
              <a:rPr lang="en-IN" sz="3600" b="1" dirty="0">
                <a:solidFill>
                  <a:srgbClr val="002060"/>
                </a:solidFill>
                <a:latin typeface="Century Gothic" panose="020B0502020202020204" pitchFamily="34" charset="0"/>
              </a:rPr>
              <a:t>Technical Regulations</a:t>
            </a:r>
          </a:p>
        </p:txBody>
      </p:sp>
      <p:sp>
        <p:nvSpPr>
          <p:cNvPr id="2" name="Content Placeholder 1"/>
          <p:cNvSpPr>
            <a:spLocks noGrp="1"/>
          </p:cNvSpPr>
          <p:nvPr>
            <p:ph idx="1"/>
          </p:nvPr>
        </p:nvSpPr>
        <p:spPr>
          <a:xfrm>
            <a:off x="838199" y="1210235"/>
            <a:ext cx="11089341" cy="4966728"/>
          </a:xfrm>
        </p:spPr>
        <p:txBody>
          <a:bodyPr>
            <a:normAutofit fontScale="92500" lnSpcReduction="10000"/>
          </a:bodyPr>
          <a:lstStyle/>
          <a:p>
            <a:pPr algn="just"/>
            <a:r>
              <a:rPr lang="en-GB" sz="2400" dirty="0">
                <a:solidFill>
                  <a:srgbClr val="002060"/>
                </a:solidFill>
                <a:latin typeface="Century Gothic" panose="020B0502020202020204" pitchFamily="34" charset="0"/>
              </a:rPr>
              <a:t>MORTH&amp;S formulates and implements various provisions of Motor Vehicle Act (MVA) and Central Motor Vehicle Regulation (CMVR).</a:t>
            </a:r>
          </a:p>
          <a:p>
            <a:pPr algn="just"/>
            <a:r>
              <a:rPr lang="en-GB" sz="2400" dirty="0" err="1">
                <a:solidFill>
                  <a:srgbClr val="002060"/>
                </a:solidFill>
                <a:latin typeface="Century Gothic" panose="020B0502020202020204" pitchFamily="34" charset="0"/>
              </a:rPr>
              <a:t>MoRT&amp;H</a:t>
            </a:r>
            <a:r>
              <a:rPr lang="en-GB" sz="2400" dirty="0">
                <a:solidFill>
                  <a:srgbClr val="002060"/>
                </a:solidFill>
                <a:latin typeface="Century Gothic" panose="020B0502020202020204" pitchFamily="34" charset="0"/>
              </a:rPr>
              <a:t>  has three committees to deliberate and advise the ministry on issues relating to safety and emission regulations, namely –</a:t>
            </a:r>
            <a:endParaRPr lang="en-US" sz="2400" dirty="0">
              <a:solidFill>
                <a:srgbClr val="002060"/>
              </a:solidFill>
              <a:latin typeface="Century Gothic" panose="020B0502020202020204" pitchFamily="34" charset="0"/>
            </a:endParaRPr>
          </a:p>
          <a:p>
            <a:pPr marL="806450" lvl="0" indent="-457200" algn="just">
              <a:buFont typeface="Wingdings" panose="05000000000000000000" pitchFamily="2" charset="2"/>
              <a:buChar char="ü"/>
            </a:pPr>
            <a:r>
              <a:rPr lang="en-US" sz="2400" dirty="0">
                <a:solidFill>
                  <a:srgbClr val="002060"/>
                </a:solidFill>
                <a:latin typeface="Century Gothic" panose="020B0502020202020204" pitchFamily="34" charset="0"/>
              </a:rPr>
              <a:t>CMVR- Technical Standing Committee (CMVR-TSC)</a:t>
            </a:r>
          </a:p>
          <a:p>
            <a:pPr marL="806450" lvl="0" indent="-457200" algn="just">
              <a:buFont typeface="Wingdings" panose="05000000000000000000" pitchFamily="2" charset="2"/>
              <a:buChar char="ü"/>
            </a:pPr>
            <a:r>
              <a:rPr lang="en-US" sz="2400" dirty="0">
                <a:solidFill>
                  <a:srgbClr val="002060"/>
                </a:solidFill>
                <a:latin typeface="Century Gothic" panose="020B0502020202020204" pitchFamily="34" charset="0"/>
              </a:rPr>
              <a:t>Standing Committee on Implementation of Emission Legislation (SCOE)</a:t>
            </a:r>
          </a:p>
          <a:p>
            <a:pPr marL="806450" lvl="0" indent="-457200" algn="just">
              <a:buFont typeface="Wingdings" panose="05000000000000000000" pitchFamily="2" charset="2"/>
              <a:buChar char="ü"/>
            </a:pPr>
            <a:r>
              <a:rPr lang="en-US" sz="2400" dirty="0">
                <a:solidFill>
                  <a:srgbClr val="002060"/>
                </a:solidFill>
                <a:latin typeface="Century Gothic" panose="020B0502020202020204" pitchFamily="34" charset="0"/>
              </a:rPr>
              <a:t>Automotive  Industry Standards Committee (AISC)</a:t>
            </a:r>
          </a:p>
          <a:p>
            <a:pPr algn="just"/>
            <a:r>
              <a:rPr lang="en-GB" sz="2400" dirty="0">
                <a:solidFill>
                  <a:srgbClr val="002060"/>
                </a:solidFill>
              </a:rPr>
              <a:t>S</a:t>
            </a:r>
            <a:r>
              <a:rPr lang="en-US" sz="2400" dirty="0" err="1">
                <a:solidFill>
                  <a:srgbClr val="002060"/>
                </a:solidFill>
              </a:rPr>
              <a:t>tandards</a:t>
            </a:r>
            <a:r>
              <a:rPr lang="en-US" sz="2400" dirty="0">
                <a:solidFill>
                  <a:srgbClr val="002060"/>
                </a:solidFill>
              </a:rPr>
              <a:t> are formulated by BIS &amp; ARAI and are considered by CMVR-TSC for implementation.</a:t>
            </a:r>
            <a:endParaRPr lang="en-GB" sz="2400" dirty="0">
              <a:solidFill>
                <a:srgbClr val="002060"/>
              </a:solidFill>
            </a:endParaRPr>
          </a:p>
          <a:p>
            <a:pPr algn="just"/>
            <a:r>
              <a:rPr lang="en-GB" sz="2400" dirty="0">
                <a:solidFill>
                  <a:srgbClr val="002060"/>
                </a:solidFill>
                <a:latin typeface="Century Gothic" panose="020B0502020202020204" pitchFamily="34" charset="0"/>
              </a:rPr>
              <a:t>Vehicles manufactured have to comply with relevant Indian Standards (IS) and Automotive Industry standards (AIS).</a:t>
            </a:r>
          </a:p>
          <a:p>
            <a:pPr algn="just"/>
            <a:r>
              <a:rPr lang="en-US" sz="2400" b="1" dirty="0">
                <a:solidFill>
                  <a:srgbClr val="002060"/>
                </a:solidFill>
                <a:latin typeface="Century Gothic" panose="020B0502020202020204" pitchFamily="34" charset="0"/>
              </a:rPr>
              <a:t>India signed the UN WP 29 1998 Agreement in February 2006</a:t>
            </a:r>
            <a:r>
              <a:rPr lang="en-US" sz="2400" dirty="0">
                <a:solidFill>
                  <a:srgbClr val="002060"/>
                </a:solidFill>
                <a:latin typeface="Century Gothic" panose="020B0502020202020204" pitchFamily="34" charset="0"/>
              </a:rPr>
              <a:t>: </a:t>
            </a:r>
            <a:r>
              <a:rPr lang="en-GB" sz="2400" dirty="0">
                <a:solidFill>
                  <a:srgbClr val="002060"/>
                </a:solidFill>
                <a:latin typeface="Century Gothic" panose="020B0502020202020204" pitchFamily="34" charset="0"/>
              </a:rPr>
              <a:t>India has currently more than 70% safety regulations which are either partially or fully technically aligned with GTRs and UN Regulations.</a:t>
            </a:r>
            <a:endParaRPr lang="en-US" sz="2400" dirty="0">
              <a:solidFill>
                <a:srgbClr val="002060"/>
              </a:solidFill>
              <a:latin typeface="Century Gothic" panose="020B0502020202020204" pitchFamily="34" charset="0"/>
            </a:endParaRPr>
          </a:p>
          <a:p>
            <a:endParaRPr lang="en-IN"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8594562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6"/>
            <a:ext cx="10515600" cy="643404"/>
          </a:xfrm>
        </p:spPr>
        <p:txBody>
          <a:bodyPr>
            <a:normAutofit/>
          </a:bodyPr>
          <a:lstStyle/>
          <a:p>
            <a:r>
              <a:rPr lang="en-IN" sz="3600" b="1" dirty="0">
                <a:solidFill>
                  <a:srgbClr val="002060"/>
                </a:solidFill>
                <a:latin typeface="Century Gothic" panose="020B0502020202020204" pitchFamily="34" charset="0"/>
              </a:rPr>
              <a:t>Bureau of Indian Standards (BIS)</a:t>
            </a:r>
          </a:p>
        </p:txBody>
      </p:sp>
      <p:sp>
        <p:nvSpPr>
          <p:cNvPr id="2" name="Content Placeholder 1"/>
          <p:cNvSpPr>
            <a:spLocks noGrp="1"/>
          </p:cNvSpPr>
          <p:nvPr>
            <p:ph idx="1"/>
          </p:nvPr>
        </p:nvSpPr>
        <p:spPr>
          <a:xfrm>
            <a:off x="838200" y="1156447"/>
            <a:ext cx="10515600" cy="5020516"/>
          </a:xfrm>
        </p:spPr>
        <p:txBody>
          <a:bodyPr>
            <a:normAutofit fontScale="92500" lnSpcReduction="10000"/>
          </a:bodyPr>
          <a:lstStyle/>
          <a:p>
            <a:pPr marL="0" indent="0">
              <a:buNone/>
            </a:pPr>
            <a:r>
              <a:rPr lang="en-US" sz="2000" b="1" dirty="0">
                <a:solidFill>
                  <a:srgbClr val="002060"/>
                </a:solidFill>
                <a:latin typeface="Century Gothic" panose="020B0502020202020204" pitchFamily="34" charset="0"/>
              </a:rPr>
              <a:t>BIS has two Division Council:</a:t>
            </a:r>
          </a:p>
          <a:p>
            <a:pPr>
              <a:buFontTx/>
              <a:buChar char="-"/>
            </a:pPr>
            <a:r>
              <a:rPr lang="en-US" sz="2000" b="1" dirty="0">
                <a:solidFill>
                  <a:srgbClr val="002060"/>
                </a:solidFill>
                <a:latin typeface="Century Gothic" panose="020B0502020202020204" pitchFamily="34" charset="0"/>
              </a:rPr>
              <a:t>Transport Engineering Division Council (TEDC)</a:t>
            </a:r>
          </a:p>
          <a:p>
            <a:pPr marL="444500" indent="-269875">
              <a:buFontTx/>
              <a:buChar char="-"/>
            </a:pPr>
            <a:r>
              <a:rPr lang="en-US" sz="2000" dirty="0">
                <a:solidFill>
                  <a:srgbClr val="002060"/>
                </a:solidFill>
                <a:latin typeface="Century Gothic" panose="020B0502020202020204" pitchFamily="34" charset="0"/>
              </a:rPr>
              <a:t>Covers Standardization in the field of transport engineering including air, water, road and rail transport</a:t>
            </a:r>
          </a:p>
          <a:p>
            <a:pPr marL="444500" indent="-269875">
              <a:buFontTx/>
              <a:buChar char="-"/>
            </a:pPr>
            <a:r>
              <a:rPr lang="en-US" sz="2000" dirty="0">
                <a:solidFill>
                  <a:srgbClr val="002060"/>
                </a:solidFill>
              </a:rPr>
              <a:t>19</a:t>
            </a:r>
            <a:r>
              <a:rPr lang="en-US" sz="2000" dirty="0">
                <a:solidFill>
                  <a:srgbClr val="002060"/>
                </a:solidFill>
                <a:latin typeface="Century Gothic" panose="020B0502020202020204" pitchFamily="34" charset="0"/>
              </a:rPr>
              <a:t> Technical Committees &amp; published more than 1160 Standards</a:t>
            </a:r>
          </a:p>
          <a:p>
            <a:pPr marL="901700" indent="-363538">
              <a:buFontTx/>
              <a:buChar char="-"/>
            </a:pPr>
            <a:r>
              <a:rPr lang="en-US" sz="1900" b="1" dirty="0">
                <a:solidFill>
                  <a:srgbClr val="002060"/>
                </a:solidFill>
                <a:latin typeface="Century Gothic" panose="020B0502020202020204" pitchFamily="34" charset="0"/>
              </a:rPr>
              <a:t>TED27</a:t>
            </a:r>
            <a:r>
              <a:rPr lang="en-US" sz="1900" dirty="0">
                <a:solidFill>
                  <a:srgbClr val="002060"/>
                </a:solidFill>
                <a:latin typeface="Century Gothic" panose="020B0502020202020204" pitchFamily="34" charset="0"/>
              </a:rPr>
              <a:t> addresses ELECTRIC AND HYBRID VEHICLES</a:t>
            </a:r>
            <a:r>
              <a:rPr lang="en-US" sz="1900" dirty="0">
                <a:solidFill>
                  <a:srgbClr val="002060"/>
                </a:solidFill>
              </a:rPr>
              <a:t> and mirror committee of ISO/ TC 22/SC 37 and IEC/ TC 69.</a:t>
            </a:r>
            <a:endParaRPr lang="en-US" sz="1900" dirty="0">
              <a:solidFill>
                <a:srgbClr val="002060"/>
              </a:solidFill>
              <a:latin typeface="Century Gothic" panose="020B0502020202020204" pitchFamily="34" charset="0"/>
            </a:endParaRPr>
          </a:p>
          <a:p>
            <a:pPr marL="901700" indent="-363538">
              <a:buFontTx/>
              <a:buChar char="-"/>
            </a:pPr>
            <a:r>
              <a:rPr lang="en-US" sz="1900" b="1" dirty="0">
                <a:solidFill>
                  <a:srgbClr val="002060"/>
                </a:solidFill>
                <a:latin typeface="Century Gothic" panose="020B0502020202020204" pitchFamily="34" charset="0"/>
              </a:rPr>
              <a:t>TED28</a:t>
            </a:r>
            <a:r>
              <a:rPr lang="en-US" sz="1900" dirty="0">
                <a:solidFill>
                  <a:srgbClr val="002060"/>
                </a:solidFill>
                <a:latin typeface="Century Gothic" panose="020B0502020202020204" pitchFamily="34" charset="0"/>
              </a:rPr>
              <a:t> addresses Intelligent Transport Systems and mirror committee of ISO/TC 204 </a:t>
            </a:r>
          </a:p>
          <a:p>
            <a:pPr marL="901700" indent="-363538">
              <a:buFontTx/>
              <a:buChar char="-"/>
            </a:pPr>
            <a:r>
              <a:rPr lang="en-US" sz="1900" b="1" dirty="0">
                <a:solidFill>
                  <a:srgbClr val="002060"/>
                </a:solidFill>
                <a:latin typeface="Century Gothic" panose="020B0502020202020204" pitchFamily="34" charset="0"/>
              </a:rPr>
              <a:t>TED 30 </a:t>
            </a:r>
            <a:r>
              <a:rPr lang="en-US" sz="1900" dirty="0">
                <a:solidFill>
                  <a:srgbClr val="002060"/>
                </a:solidFill>
                <a:latin typeface="Century Gothic" panose="020B0502020202020204" pitchFamily="34" charset="0"/>
              </a:rPr>
              <a:t>addresses Railway Applications</a:t>
            </a:r>
          </a:p>
          <a:p>
            <a:pPr>
              <a:buFontTx/>
              <a:buChar char="-"/>
            </a:pPr>
            <a:r>
              <a:rPr lang="en-US" sz="2000" b="1" dirty="0">
                <a:solidFill>
                  <a:srgbClr val="002060"/>
                </a:solidFill>
                <a:latin typeface="Century Gothic" panose="020B0502020202020204" pitchFamily="34" charset="0"/>
              </a:rPr>
              <a:t>Electro technical Division council (ETDC)</a:t>
            </a:r>
          </a:p>
          <a:p>
            <a:pPr marL="444500" indent="-269875" algn="just">
              <a:buFontTx/>
              <a:buChar char="-"/>
            </a:pPr>
            <a:r>
              <a:rPr lang="en-US" sz="2000" dirty="0">
                <a:solidFill>
                  <a:srgbClr val="002060"/>
                </a:solidFill>
                <a:latin typeface="Century Gothic" panose="020B0502020202020204" pitchFamily="34" charset="0"/>
              </a:rPr>
              <a:t>responsible for Standardization in the field of electrical power generation, transmission, distribution and utilization equipment; and insulating materials, winding wires, measuring and process control instruments and </a:t>
            </a:r>
            <a:r>
              <a:rPr lang="en-US" sz="2000" b="1" dirty="0">
                <a:solidFill>
                  <a:srgbClr val="002060"/>
                </a:solidFill>
                <a:latin typeface="Century Gothic" panose="020B0502020202020204" pitchFamily="34" charset="0"/>
              </a:rPr>
              <a:t>primary and secondary batteries.</a:t>
            </a:r>
          </a:p>
          <a:p>
            <a:pPr marL="444500" indent="-269875">
              <a:buFontTx/>
              <a:buChar char="-"/>
            </a:pPr>
            <a:r>
              <a:rPr lang="en-US" sz="2000" b="1" dirty="0">
                <a:solidFill>
                  <a:srgbClr val="002060"/>
                </a:solidFill>
                <a:latin typeface="Century Gothic" panose="020B0502020202020204" pitchFamily="34" charset="0"/>
              </a:rPr>
              <a:t>ETD-51</a:t>
            </a:r>
            <a:r>
              <a:rPr lang="en-US" sz="2000" dirty="0">
                <a:solidFill>
                  <a:srgbClr val="002060"/>
                </a:solidFill>
                <a:latin typeface="Century Gothic" panose="020B0502020202020204" pitchFamily="34" charset="0"/>
              </a:rPr>
              <a:t> specially for developing EV infrastructure standards.</a:t>
            </a:r>
            <a:endParaRPr lang="en-IN" sz="2000"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14570569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6"/>
            <a:ext cx="10515600" cy="616510"/>
          </a:xfrm>
        </p:spPr>
        <p:txBody>
          <a:bodyPr>
            <a:normAutofit fontScale="90000"/>
          </a:bodyPr>
          <a:lstStyle/>
          <a:p>
            <a:r>
              <a:rPr lang="en-US" sz="3600" b="1" dirty="0">
                <a:solidFill>
                  <a:srgbClr val="002060"/>
                </a:solidFill>
                <a:latin typeface="Century Gothic" panose="020B0502020202020204" pitchFamily="34" charset="0"/>
              </a:rPr>
              <a:t>Automotive Research Association of India (ARAI)</a:t>
            </a:r>
            <a:endParaRPr lang="en-IN" sz="3600" b="1" dirty="0">
              <a:solidFill>
                <a:srgbClr val="002060"/>
              </a:solidFill>
              <a:latin typeface="Century Gothic" panose="020B0502020202020204" pitchFamily="34" charset="0"/>
            </a:endParaRPr>
          </a:p>
        </p:txBody>
      </p:sp>
      <p:sp>
        <p:nvSpPr>
          <p:cNvPr id="2" name="Content Placeholder 1"/>
          <p:cNvSpPr>
            <a:spLocks noGrp="1"/>
          </p:cNvSpPr>
          <p:nvPr>
            <p:ph idx="1"/>
          </p:nvPr>
        </p:nvSpPr>
        <p:spPr>
          <a:xfrm>
            <a:off x="815926" y="1069145"/>
            <a:ext cx="6426703" cy="5107818"/>
          </a:xfrm>
        </p:spPr>
        <p:txBody>
          <a:bodyPr>
            <a:noAutofit/>
          </a:bodyPr>
          <a:lstStyle/>
          <a:p>
            <a:r>
              <a:rPr lang="en-US" sz="1900" dirty="0">
                <a:solidFill>
                  <a:srgbClr val="002060"/>
                </a:solidFill>
                <a:latin typeface="Century Gothic" panose="020B0502020202020204" pitchFamily="34" charset="0"/>
              </a:rPr>
              <a:t>Government approved test agency to carry out mandatory certification testing </a:t>
            </a:r>
          </a:p>
          <a:p>
            <a:r>
              <a:rPr lang="en-US" sz="1900" dirty="0">
                <a:solidFill>
                  <a:srgbClr val="002060"/>
                </a:solidFill>
                <a:latin typeface="Century Gothic" panose="020B0502020202020204" pitchFamily="34" charset="0"/>
              </a:rPr>
              <a:t>Provides technical expertise in R&amp;D, test, certification, homologation and framing of vehicles regulations.</a:t>
            </a:r>
          </a:p>
          <a:p>
            <a:r>
              <a:rPr lang="en-US" sz="1900" dirty="0">
                <a:solidFill>
                  <a:srgbClr val="002060"/>
                </a:solidFill>
                <a:latin typeface="Century Gothic" panose="020B0502020202020204" pitchFamily="34" charset="0"/>
              </a:rPr>
              <a:t>ARAI has 6 GR groups (subsidiary technical bodies of WP.29) are:</a:t>
            </a:r>
          </a:p>
          <a:p>
            <a:pPr marL="444500" indent="-269875">
              <a:spcBef>
                <a:spcPts val="0"/>
              </a:spcBef>
            </a:pPr>
            <a:r>
              <a:rPr lang="en-US" sz="1700" dirty="0">
                <a:solidFill>
                  <a:srgbClr val="002060"/>
                </a:solidFill>
                <a:latin typeface="Century Gothic" panose="020B0502020202020204" pitchFamily="34" charset="0"/>
              </a:rPr>
              <a:t>GRPE (India) : Working Party on Pollution and Energy </a:t>
            </a:r>
          </a:p>
          <a:p>
            <a:pPr marL="444500" indent="-269875">
              <a:spcBef>
                <a:spcPts val="0"/>
              </a:spcBef>
            </a:pPr>
            <a:r>
              <a:rPr lang="en-US" sz="1700" dirty="0">
                <a:solidFill>
                  <a:srgbClr val="002060"/>
                </a:solidFill>
                <a:latin typeface="Century Gothic" panose="020B0502020202020204" pitchFamily="34" charset="0"/>
              </a:rPr>
              <a:t>GRSG (India) : Working Party on General Safety Provisions  </a:t>
            </a:r>
          </a:p>
          <a:p>
            <a:pPr marL="444500" indent="-269875">
              <a:spcBef>
                <a:spcPts val="0"/>
              </a:spcBef>
            </a:pPr>
            <a:r>
              <a:rPr lang="en-US" sz="1700" dirty="0">
                <a:solidFill>
                  <a:srgbClr val="002060"/>
                </a:solidFill>
                <a:latin typeface="Century Gothic" panose="020B0502020202020204" pitchFamily="34" charset="0"/>
              </a:rPr>
              <a:t>GRRF (India) : Working Party on Brakes and Running Gear</a:t>
            </a:r>
          </a:p>
          <a:p>
            <a:pPr marL="444500" indent="-269875">
              <a:spcBef>
                <a:spcPts val="0"/>
              </a:spcBef>
            </a:pPr>
            <a:r>
              <a:rPr lang="en-US" sz="1700" dirty="0">
                <a:solidFill>
                  <a:srgbClr val="002060"/>
                </a:solidFill>
                <a:latin typeface="Century Gothic" panose="020B0502020202020204" pitchFamily="34" charset="0"/>
              </a:rPr>
              <a:t>GRE (India)   : Working Party on Lighting and Light-Signaling </a:t>
            </a:r>
          </a:p>
          <a:p>
            <a:pPr marL="444500" indent="-269875">
              <a:spcBef>
                <a:spcPts val="0"/>
              </a:spcBef>
            </a:pPr>
            <a:r>
              <a:rPr lang="en-US" sz="1700" dirty="0">
                <a:solidFill>
                  <a:srgbClr val="002060"/>
                </a:solidFill>
                <a:latin typeface="Century Gothic" panose="020B0502020202020204" pitchFamily="34" charset="0"/>
              </a:rPr>
              <a:t>GRB (India)   : Working Party on Noise </a:t>
            </a:r>
          </a:p>
          <a:p>
            <a:pPr marL="444500" indent="-269875">
              <a:spcBef>
                <a:spcPts val="0"/>
              </a:spcBef>
            </a:pPr>
            <a:r>
              <a:rPr lang="en-US" sz="1700" dirty="0">
                <a:solidFill>
                  <a:srgbClr val="002060"/>
                </a:solidFill>
                <a:latin typeface="Century Gothic" panose="020B0502020202020204" pitchFamily="34" charset="0"/>
              </a:rPr>
              <a:t>GRSP (India) : Working Party on Passive Safety</a:t>
            </a:r>
          </a:p>
          <a:p>
            <a:r>
              <a:rPr lang="en-US" sz="1900" dirty="0">
                <a:solidFill>
                  <a:srgbClr val="002060"/>
                </a:solidFill>
                <a:latin typeface="Century Gothic" panose="020B0502020202020204" pitchFamily="34" charset="0"/>
              </a:rPr>
              <a:t>Published/drafted several standards that are related to electric/smart mobility.</a:t>
            </a:r>
            <a:endParaRPr lang="en-IN" sz="2000" dirty="0">
              <a:solidFill>
                <a:srgbClr val="002060"/>
              </a:solidFill>
              <a:latin typeface="Century Gothic" panose="020B0502020202020204" pitchFamily="34" charset="0"/>
            </a:endParaRPr>
          </a:p>
        </p:txBody>
      </p:sp>
      <p:graphicFrame>
        <p:nvGraphicFramePr>
          <p:cNvPr id="4" name="Table 3">
            <a:extLst>
              <a:ext uri="{FF2B5EF4-FFF2-40B4-BE49-F238E27FC236}">
                <a16:creationId xmlns:a16="http://schemas.microsoft.com/office/drawing/2014/main" id="{3D568EC4-2ABB-48D4-A54E-85FFA1D7FCDA}"/>
              </a:ext>
            </a:extLst>
          </p:cNvPr>
          <p:cNvGraphicFramePr>
            <a:graphicFrameLocks noGrp="1"/>
          </p:cNvGraphicFramePr>
          <p:nvPr>
            <p:extLst>
              <p:ext uri="{D42A27DB-BD31-4B8C-83A1-F6EECF244321}">
                <p14:modId xmlns:p14="http://schemas.microsoft.com/office/powerpoint/2010/main" val="1371172426"/>
              </p:ext>
            </p:extLst>
          </p:nvPr>
        </p:nvGraphicFramePr>
        <p:xfrm>
          <a:off x="7242629" y="1069145"/>
          <a:ext cx="4659085" cy="5226122"/>
        </p:xfrm>
        <a:graphic>
          <a:graphicData uri="http://schemas.openxmlformats.org/drawingml/2006/table">
            <a:tbl>
              <a:tblPr firstRow="1" firstCol="1" bandRow="1">
                <a:tableStyleId>{5C22544A-7EE6-4342-B048-85BDC9FD1C3A}</a:tableStyleId>
              </a:tblPr>
              <a:tblGrid>
                <a:gridCol w="371285">
                  <a:extLst>
                    <a:ext uri="{9D8B030D-6E8A-4147-A177-3AD203B41FA5}">
                      <a16:colId xmlns:a16="http://schemas.microsoft.com/office/drawing/2014/main" val="3880394744"/>
                    </a:ext>
                  </a:extLst>
                </a:gridCol>
                <a:gridCol w="1294190">
                  <a:extLst>
                    <a:ext uri="{9D8B030D-6E8A-4147-A177-3AD203B41FA5}">
                      <a16:colId xmlns:a16="http://schemas.microsoft.com/office/drawing/2014/main" val="2671271433"/>
                    </a:ext>
                  </a:extLst>
                </a:gridCol>
                <a:gridCol w="2993610">
                  <a:extLst>
                    <a:ext uri="{9D8B030D-6E8A-4147-A177-3AD203B41FA5}">
                      <a16:colId xmlns:a16="http://schemas.microsoft.com/office/drawing/2014/main" val="4163207635"/>
                    </a:ext>
                  </a:extLst>
                </a:gridCol>
              </a:tblGrid>
              <a:tr h="265867">
                <a:tc>
                  <a:txBody>
                    <a:bodyPr/>
                    <a:lstStyle/>
                    <a:p>
                      <a:pPr algn="ctr">
                        <a:lnSpc>
                          <a:spcPct val="107000"/>
                        </a:lnSpc>
                      </a:pPr>
                      <a:r>
                        <a:rPr lang="en-IN" sz="1000">
                          <a:effectLst/>
                        </a:rPr>
                        <a:t>S. No.</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a:effectLst/>
                        </a:rPr>
                        <a:t>Code</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dirty="0">
                          <a:effectLst/>
                        </a:rPr>
                        <a:t>Title</a:t>
                      </a:r>
                      <a:endParaRPr lang="en-IN"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extLst>
                  <a:ext uri="{0D108BD9-81ED-4DB2-BD59-A6C34878D82A}">
                    <a16:rowId xmlns:a16="http://schemas.microsoft.com/office/drawing/2014/main" val="1833822698"/>
                  </a:ext>
                </a:extLst>
              </a:tr>
              <a:tr h="289615">
                <a:tc>
                  <a:txBody>
                    <a:bodyPr/>
                    <a:lstStyle/>
                    <a:p>
                      <a:pPr algn="ctr">
                        <a:lnSpc>
                          <a:spcPct val="107000"/>
                        </a:lnSpc>
                      </a:pPr>
                      <a:r>
                        <a:rPr lang="en-IN" sz="1000">
                          <a:effectLst/>
                        </a:rPr>
                        <a:t>1</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u="sng">
                          <a:effectLst/>
                          <a:hlinkClick r:id="rId2"/>
                        </a:rPr>
                        <a:t>AIS-004 (Part 2)</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a:effectLst/>
                        </a:rPr>
                        <a:t>Electromagnetic Radiated Immunity of Automotive Vehicles – Requirements &amp; Methods of Tests</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extLst>
                  <a:ext uri="{0D108BD9-81ED-4DB2-BD59-A6C34878D82A}">
                    <a16:rowId xmlns:a16="http://schemas.microsoft.com/office/drawing/2014/main" val="1704950569"/>
                  </a:ext>
                </a:extLst>
              </a:tr>
              <a:tr h="289615">
                <a:tc>
                  <a:txBody>
                    <a:bodyPr/>
                    <a:lstStyle/>
                    <a:p>
                      <a:pPr algn="ctr">
                        <a:lnSpc>
                          <a:spcPct val="107000"/>
                        </a:lnSpc>
                      </a:pPr>
                      <a:r>
                        <a:rPr lang="en-IN" sz="1000">
                          <a:effectLst/>
                        </a:rPr>
                        <a:t>2</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u="sng">
                          <a:effectLst/>
                          <a:hlinkClick r:id="rId3"/>
                        </a:rPr>
                        <a:t>AIS-004 (Part 3) and Amd. 1</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a:effectLst/>
                        </a:rPr>
                        <a:t>Automotive Vehicles - Requirements for Electromagnetic Compatibility</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extLst>
                  <a:ext uri="{0D108BD9-81ED-4DB2-BD59-A6C34878D82A}">
                    <a16:rowId xmlns:a16="http://schemas.microsoft.com/office/drawing/2014/main" val="781102331"/>
                  </a:ext>
                </a:extLst>
              </a:tr>
              <a:tr h="289615">
                <a:tc>
                  <a:txBody>
                    <a:bodyPr/>
                    <a:lstStyle/>
                    <a:p>
                      <a:pPr algn="ctr">
                        <a:lnSpc>
                          <a:spcPct val="107000"/>
                        </a:lnSpc>
                      </a:pPr>
                      <a:r>
                        <a:rPr lang="en-IN" sz="1000">
                          <a:effectLst/>
                        </a:rPr>
                        <a:t>3</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u="sng">
                          <a:effectLst/>
                          <a:hlinkClick r:id="rId4"/>
                        </a:rPr>
                        <a:t>AIS-004 (Part 3) (Rev. 1)</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a:effectLst/>
                        </a:rPr>
                        <a:t>Automotive Vehicles - Requirements for Electromagnetic Compatibility</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extLst>
                  <a:ext uri="{0D108BD9-81ED-4DB2-BD59-A6C34878D82A}">
                    <a16:rowId xmlns:a16="http://schemas.microsoft.com/office/drawing/2014/main" val="4269786383"/>
                  </a:ext>
                </a:extLst>
              </a:tr>
              <a:tr h="289615">
                <a:tc>
                  <a:txBody>
                    <a:bodyPr/>
                    <a:lstStyle/>
                    <a:p>
                      <a:pPr algn="ctr">
                        <a:lnSpc>
                          <a:spcPct val="107000"/>
                        </a:lnSpc>
                      </a:pPr>
                      <a:r>
                        <a:rPr lang="en-IN" sz="1000">
                          <a:effectLst/>
                        </a:rPr>
                        <a:t>4</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u="sng">
                          <a:effectLst/>
                          <a:hlinkClick r:id="rId5"/>
                        </a:rPr>
                        <a:t>AIS -038</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a:effectLst/>
                        </a:rPr>
                        <a:t>Battery Operated Vehicles –Requirements for Construction and Functional Safety</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extLst>
                  <a:ext uri="{0D108BD9-81ED-4DB2-BD59-A6C34878D82A}">
                    <a16:rowId xmlns:a16="http://schemas.microsoft.com/office/drawing/2014/main" val="2470552083"/>
                  </a:ext>
                </a:extLst>
              </a:tr>
              <a:tr h="289615">
                <a:tc>
                  <a:txBody>
                    <a:bodyPr/>
                    <a:lstStyle/>
                    <a:p>
                      <a:pPr algn="ctr">
                        <a:lnSpc>
                          <a:spcPct val="107000"/>
                        </a:lnSpc>
                      </a:pPr>
                      <a:r>
                        <a:rPr lang="en-IN" sz="1000">
                          <a:effectLst/>
                        </a:rPr>
                        <a:t>5</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u="sng">
                          <a:effectLst/>
                          <a:hlinkClick r:id="rId6"/>
                        </a:rPr>
                        <a:t>AIS-038 (Rev.1):2015 and Amd.1</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a:effectLst/>
                        </a:rPr>
                        <a:t>Electric Power Train Vehicles- Construction and Functional Safety Requirements</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extLst>
                  <a:ext uri="{0D108BD9-81ED-4DB2-BD59-A6C34878D82A}">
                    <a16:rowId xmlns:a16="http://schemas.microsoft.com/office/drawing/2014/main" val="1675822479"/>
                  </a:ext>
                </a:extLst>
              </a:tr>
              <a:tr h="868844">
                <a:tc>
                  <a:txBody>
                    <a:bodyPr/>
                    <a:lstStyle/>
                    <a:p>
                      <a:pPr algn="ctr">
                        <a:lnSpc>
                          <a:spcPct val="107000"/>
                        </a:lnSpc>
                      </a:pPr>
                      <a:r>
                        <a:rPr lang="en-IN" sz="1000">
                          <a:effectLst/>
                        </a:rPr>
                        <a:t>6</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u="sng">
                          <a:effectLst/>
                          <a:hlinkClick r:id="rId7"/>
                        </a:rPr>
                        <a:t>AIS-038 (Rev. 2)</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a:effectLst/>
                        </a:rPr>
                        <a:t>Specific Requirements for Electric Power Train of Vehicles Part I: Requirements of a Vehicle with Regard to Specific Requirements for the Electric Power Train Part II: Requirements of a Rechargeable Electrical Energy Storage System (REESS) with Regard to its Safety</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extLst>
                  <a:ext uri="{0D108BD9-81ED-4DB2-BD59-A6C34878D82A}">
                    <a16:rowId xmlns:a16="http://schemas.microsoft.com/office/drawing/2014/main" val="748863720"/>
                  </a:ext>
                </a:extLst>
              </a:tr>
              <a:tr h="289615">
                <a:tc>
                  <a:txBody>
                    <a:bodyPr/>
                    <a:lstStyle/>
                    <a:p>
                      <a:pPr algn="ctr">
                        <a:lnSpc>
                          <a:spcPct val="107000"/>
                        </a:lnSpc>
                      </a:pPr>
                      <a:r>
                        <a:rPr lang="en-IN" sz="1000">
                          <a:effectLst/>
                        </a:rPr>
                        <a:t>7</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u="sng">
                          <a:effectLst/>
                          <a:hlinkClick r:id="rId8"/>
                        </a:rPr>
                        <a:t>AIS-039</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a:effectLst/>
                        </a:rPr>
                        <a:t>Battery Operated Vehicles – Measurement of Electrical Energy Consumption</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extLst>
                  <a:ext uri="{0D108BD9-81ED-4DB2-BD59-A6C34878D82A}">
                    <a16:rowId xmlns:a16="http://schemas.microsoft.com/office/drawing/2014/main" val="2161047924"/>
                  </a:ext>
                </a:extLst>
              </a:tr>
              <a:tr h="289615">
                <a:tc>
                  <a:txBody>
                    <a:bodyPr/>
                    <a:lstStyle/>
                    <a:p>
                      <a:pPr algn="ctr">
                        <a:lnSpc>
                          <a:spcPct val="107000"/>
                        </a:lnSpc>
                      </a:pPr>
                      <a:r>
                        <a:rPr lang="en-IN" sz="1000">
                          <a:effectLst/>
                        </a:rPr>
                        <a:t>8</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u="sng">
                          <a:effectLst/>
                          <a:hlinkClick r:id="rId9"/>
                        </a:rPr>
                        <a:t>AIS-040</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a:effectLst/>
                        </a:rPr>
                        <a:t>Battery Operated Vehicles – Method of Measuring the Range</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extLst>
                  <a:ext uri="{0D108BD9-81ED-4DB2-BD59-A6C34878D82A}">
                    <a16:rowId xmlns:a16="http://schemas.microsoft.com/office/drawing/2014/main" val="4063571072"/>
                  </a:ext>
                </a:extLst>
              </a:tr>
              <a:tr h="434421">
                <a:tc>
                  <a:txBody>
                    <a:bodyPr/>
                    <a:lstStyle/>
                    <a:p>
                      <a:pPr algn="ctr">
                        <a:lnSpc>
                          <a:spcPct val="107000"/>
                        </a:lnSpc>
                      </a:pPr>
                      <a:r>
                        <a:rPr lang="en-IN" sz="1000">
                          <a:effectLst/>
                        </a:rPr>
                        <a:t>9</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u="sng">
                          <a:effectLst/>
                          <a:hlinkClick r:id="rId10"/>
                        </a:rPr>
                        <a:t>AIS-041</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a:effectLst/>
                        </a:rPr>
                        <a:t>Battery Operated Vehicles –Measurement of Net Power and the Maximum 30 Minute Power and speed</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extLst>
                  <a:ext uri="{0D108BD9-81ED-4DB2-BD59-A6C34878D82A}">
                    <a16:rowId xmlns:a16="http://schemas.microsoft.com/office/drawing/2014/main" val="208800860"/>
                  </a:ext>
                </a:extLst>
              </a:tr>
              <a:tr h="289615">
                <a:tc>
                  <a:txBody>
                    <a:bodyPr/>
                    <a:lstStyle/>
                    <a:p>
                      <a:pPr algn="ctr">
                        <a:lnSpc>
                          <a:spcPct val="107000"/>
                        </a:lnSpc>
                      </a:pPr>
                      <a:r>
                        <a:rPr lang="en-IN" sz="1000">
                          <a:effectLst/>
                        </a:rPr>
                        <a:t>10</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u="sng">
                          <a:effectLst/>
                          <a:hlinkClick r:id="rId11"/>
                        </a:rPr>
                        <a:t>AIS-048 &amp; Amd. 1 and Amd 2</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a:effectLst/>
                        </a:rPr>
                        <a:t>Battery Operated Vehicles - Safety Requirements of Traction Batteries</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extLst>
                  <a:ext uri="{0D108BD9-81ED-4DB2-BD59-A6C34878D82A}">
                    <a16:rowId xmlns:a16="http://schemas.microsoft.com/office/drawing/2014/main" val="1040479404"/>
                  </a:ext>
                </a:extLst>
              </a:tr>
              <a:tr h="289615">
                <a:tc>
                  <a:txBody>
                    <a:bodyPr/>
                    <a:lstStyle/>
                    <a:p>
                      <a:pPr algn="ctr">
                        <a:lnSpc>
                          <a:spcPct val="107000"/>
                        </a:lnSpc>
                      </a:pPr>
                      <a:r>
                        <a:rPr lang="en-IN" sz="1000">
                          <a:effectLst/>
                        </a:rPr>
                        <a:t>11</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u="sng">
                          <a:effectLst/>
                          <a:hlinkClick r:id="rId12"/>
                        </a:rPr>
                        <a:t>AIS-049 and Amd. 1 &amp; 2</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a:effectLst/>
                        </a:rPr>
                        <a:t>Battery Operated Vehicles - CMVR Type Approval for Battery Operated Vehicles</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extLst>
                  <a:ext uri="{0D108BD9-81ED-4DB2-BD59-A6C34878D82A}">
                    <a16:rowId xmlns:a16="http://schemas.microsoft.com/office/drawing/2014/main" val="1263588173"/>
                  </a:ext>
                </a:extLst>
              </a:tr>
              <a:tr h="144808">
                <a:tc>
                  <a:txBody>
                    <a:bodyPr/>
                    <a:lstStyle/>
                    <a:p>
                      <a:pPr algn="ctr">
                        <a:lnSpc>
                          <a:spcPct val="107000"/>
                        </a:lnSpc>
                      </a:pPr>
                      <a:r>
                        <a:rPr lang="en-IN" sz="1000">
                          <a:effectLst/>
                        </a:rPr>
                        <a:t>12</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u="sng">
                          <a:effectLst/>
                          <a:hlinkClick r:id="rId13"/>
                        </a:rPr>
                        <a:t>AIS-138 (Part 1)</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a:effectLst/>
                        </a:rPr>
                        <a:t>Electric Vehicle Conductive AC Charging System</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extLst>
                  <a:ext uri="{0D108BD9-81ED-4DB2-BD59-A6C34878D82A}">
                    <a16:rowId xmlns:a16="http://schemas.microsoft.com/office/drawing/2014/main" val="3908198754"/>
                  </a:ext>
                </a:extLst>
              </a:tr>
              <a:tr h="144808">
                <a:tc>
                  <a:txBody>
                    <a:bodyPr/>
                    <a:lstStyle/>
                    <a:p>
                      <a:pPr algn="ctr">
                        <a:lnSpc>
                          <a:spcPct val="107000"/>
                        </a:lnSpc>
                      </a:pPr>
                      <a:r>
                        <a:rPr lang="en-IN" sz="1000">
                          <a:effectLst/>
                        </a:rPr>
                        <a:t>13</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u="sng">
                          <a:effectLst/>
                          <a:hlinkClick r:id="rId14"/>
                        </a:rPr>
                        <a:t>AIS-138 (Part 2)</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a:effectLst/>
                        </a:rPr>
                        <a:t>Electric vehicle conductive DC charging system</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extLst>
                  <a:ext uri="{0D108BD9-81ED-4DB2-BD59-A6C34878D82A}">
                    <a16:rowId xmlns:a16="http://schemas.microsoft.com/office/drawing/2014/main" val="3221316023"/>
                  </a:ext>
                </a:extLst>
              </a:tr>
              <a:tr h="434421">
                <a:tc>
                  <a:txBody>
                    <a:bodyPr/>
                    <a:lstStyle/>
                    <a:p>
                      <a:pPr algn="ctr">
                        <a:lnSpc>
                          <a:spcPct val="107000"/>
                        </a:lnSpc>
                      </a:pPr>
                      <a:r>
                        <a:rPr lang="en-IN" sz="1000" dirty="0">
                          <a:effectLst/>
                        </a:rPr>
                        <a:t>14</a:t>
                      </a:r>
                      <a:endParaRPr lang="en-IN"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u="sng">
                          <a:effectLst/>
                          <a:hlinkClick r:id="rId15"/>
                        </a:rPr>
                        <a:t>AIS-140 &amp; Amd 1 and 2</a:t>
                      </a:r>
                      <a:endParaRPr lang="en-IN"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tc>
                  <a:txBody>
                    <a:bodyPr/>
                    <a:lstStyle/>
                    <a:p>
                      <a:pPr>
                        <a:lnSpc>
                          <a:spcPct val="107000"/>
                        </a:lnSpc>
                      </a:pPr>
                      <a:r>
                        <a:rPr lang="en-IN" sz="1000" dirty="0">
                          <a:effectLst/>
                        </a:rPr>
                        <a:t>Intelligent Transportation Systems (ITS) - Requirements for Public Transport Vehicle Operation </a:t>
                      </a:r>
                      <a:endParaRPr lang="en-IN"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296" marR="46296" marT="0" marB="0" anchor="ctr"/>
                </a:tc>
                <a:extLst>
                  <a:ext uri="{0D108BD9-81ED-4DB2-BD59-A6C34878D82A}">
                    <a16:rowId xmlns:a16="http://schemas.microsoft.com/office/drawing/2014/main" val="434784671"/>
                  </a:ext>
                </a:extLst>
              </a:tr>
            </a:tbl>
          </a:graphicData>
        </a:graphic>
      </p:graphicFrame>
    </p:spTree>
    <p:extLst>
      <p:ext uri="{BB962C8B-B14F-4D97-AF65-F5344CB8AC3E}">
        <p14:creationId xmlns:p14="http://schemas.microsoft.com/office/powerpoint/2010/main" val="30259017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6"/>
            <a:ext cx="10515600" cy="683746"/>
          </a:xfrm>
        </p:spPr>
        <p:txBody>
          <a:bodyPr>
            <a:normAutofit fontScale="90000"/>
          </a:bodyPr>
          <a:lstStyle/>
          <a:p>
            <a:r>
              <a:rPr lang="en-US" sz="3600" b="1" dirty="0">
                <a:solidFill>
                  <a:srgbClr val="002060"/>
                </a:solidFill>
                <a:latin typeface="Century Gothic" panose="020B0502020202020204" pitchFamily="34" charset="0"/>
              </a:rPr>
              <a:t>Ministry of Heavy Industries, Department of Heavy Industry (DHI)</a:t>
            </a:r>
            <a:endParaRPr lang="en-IN" sz="3600" b="1" dirty="0">
              <a:solidFill>
                <a:srgbClr val="002060"/>
              </a:solidFill>
              <a:latin typeface="Century Gothic" panose="020B0502020202020204" pitchFamily="34" charset="0"/>
            </a:endParaRPr>
          </a:p>
        </p:txBody>
      </p:sp>
      <p:sp>
        <p:nvSpPr>
          <p:cNvPr id="2" name="Content Placeholder 1"/>
          <p:cNvSpPr>
            <a:spLocks noGrp="1"/>
          </p:cNvSpPr>
          <p:nvPr>
            <p:ph idx="1"/>
          </p:nvPr>
        </p:nvSpPr>
        <p:spPr>
          <a:xfrm>
            <a:off x="872196" y="1595253"/>
            <a:ext cx="11015003" cy="4981209"/>
          </a:xfrm>
        </p:spPr>
        <p:txBody>
          <a:bodyPr>
            <a:noAutofit/>
          </a:bodyPr>
          <a:lstStyle/>
          <a:p>
            <a:pPr algn="just"/>
            <a:r>
              <a:rPr lang="en-US" sz="2000" dirty="0">
                <a:solidFill>
                  <a:srgbClr val="002060"/>
                </a:solidFill>
                <a:latin typeface="Century Gothic" panose="020B0502020202020204" pitchFamily="34" charset="0"/>
              </a:rPr>
              <a:t>Ministry of Heavy Industries instituted “Committee on Standardization of Protocol for Electric Vehicles” to develop specifications for public chargers for such vehicles </a:t>
            </a:r>
          </a:p>
          <a:p>
            <a:pPr algn="just"/>
            <a:r>
              <a:rPr lang="en-US" sz="2000" dirty="0">
                <a:solidFill>
                  <a:srgbClr val="002060"/>
                </a:solidFill>
                <a:latin typeface="Century Gothic" panose="020B0502020202020204" pitchFamily="34" charset="0"/>
              </a:rPr>
              <a:t>The committee submitted its report to the Govt. of India in 2017 and  has come out with recommendations entailing specifications for AC and DC charging for EVs. </a:t>
            </a:r>
          </a:p>
          <a:p>
            <a:pPr algn="just"/>
            <a:r>
              <a:rPr lang="en-US" sz="2000" dirty="0">
                <a:solidFill>
                  <a:srgbClr val="002060"/>
                </a:solidFill>
                <a:latin typeface="Century Gothic" panose="020B0502020202020204" pitchFamily="34" charset="0"/>
              </a:rPr>
              <a:t>These standards are called </a:t>
            </a:r>
          </a:p>
          <a:p>
            <a:pPr marL="444500" indent="-269875" algn="just">
              <a:buNone/>
            </a:pPr>
            <a:r>
              <a:rPr lang="en-US" sz="2000" dirty="0">
                <a:solidFill>
                  <a:srgbClr val="002060"/>
                </a:solidFill>
                <a:latin typeface="Century Gothic" panose="020B0502020202020204" pitchFamily="34" charset="0"/>
              </a:rPr>
              <a:t>- Bharat EV Charger AC-001 and </a:t>
            </a:r>
          </a:p>
          <a:p>
            <a:pPr marL="444500" indent="-269875" algn="just">
              <a:buNone/>
            </a:pPr>
            <a:r>
              <a:rPr lang="en-US" sz="2000" dirty="0">
                <a:solidFill>
                  <a:srgbClr val="002060"/>
                </a:solidFill>
                <a:latin typeface="Century Gothic" panose="020B0502020202020204" pitchFamily="34" charset="0"/>
              </a:rPr>
              <a:t>- Bharat EV Charger DC-001.</a:t>
            </a:r>
          </a:p>
          <a:p>
            <a:pPr algn="just"/>
            <a:r>
              <a:rPr lang="en-US" sz="2000" dirty="0">
                <a:solidFill>
                  <a:srgbClr val="002060"/>
                </a:solidFill>
                <a:latin typeface="Century Gothic" panose="020B0502020202020204" pitchFamily="34" charset="0"/>
              </a:rPr>
              <a:t>These specifications are intended to cater to the immediate need of existing and announced electric 2W, electric 3W and passenger cars/vehicles having battery voltage less than 100 V. </a:t>
            </a:r>
          </a:p>
          <a:p>
            <a:pPr algn="just"/>
            <a:r>
              <a:rPr lang="en-US" sz="2000" dirty="0">
                <a:solidFill>
                  <a:srgbClr val="002060"/>
                </a:solidFill>
                <a:latin typeface="Century Gothic" panose="020B0502020202020204" pitchFamily="34" charset="0"/>
              </a:rPr>
              <a:t>Government of India has also considered the recommendations made by the Committee and has adopted the Report on Bharat Public EV Charger Specifications submitted by the Committee,” </a:t>
            </a:r>
          </a:p>
          <a:p>
            <a:pPr algn="just"/>
            <a:endParaRPr lang="en-US" sz="2000" dirty="0">
              <a:solidFill>
                <a:srgbClr val="002060"/>
              </a:solidFill>
              <a:latin typeface="Century Gothic" panose="020B0502020202020204" pitchFamily="34" charset="0"/>
            </a:endParaRPr>
          </a:p>
          <a:p>
            <a:pPr algn="just"/>
            <a:endParaRPr lang="en-US" sz="2000"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15003980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6"/>
            <a:ext cx="10515600" cy="683746"/>
          </a:xfrm>
        </p:spPr>
        <p:txBody>
          <a:bodyPr>
            <a:normAutofit/>
          </a:bodyPr>
          <a:lstStyle/>
          <a:p>
            <a:r>
              <a:rPr lang="en-US" sz="3600" b="1" dirty="0">
                <a:solidFill>
                  <a:srgbClr val="002060"/>
                </a:solidFill>
                <a:latin typeface="Century Gothic" panose="020B0502020202020204" pitchFamily="34" charset="0"/>
              </a:rPr>
              <a:t>International Cooperation on Auto sector</a:t>
            </a:r>
            <a:endParaRPr lang="en-IN" sz="3600" b="1" dirty="0">
              <a:solidFill>
                <a:srgbClr val="002060"/>
              </a:solidFill>
              <a:latin typeface="Century Gothic" panose="020B0502020202020204" pitchFamily="34" charset="0"/>
            </a:endParaRPr>
          </a:p>
        </p:txBody>
      </p:sp>
      <p:sp>
        <p:nvSpPr>
          <p:cNvPr id="2" name="Content Placeholder 1"/>
          <p:cNvSpPr>
            <a:spLocks noGrp="1"/>
          </p:cNvSpPr>
          <p:nvPr>
            <p:ph idx="1"/>
          </p:nvPr>
        </p:nvSpPr>
        <p:spPr>
          <a:xfrm>
            <a:off x="838200" y="1250576"/>
            <a:ext cx="11049000" cy="4926387"/>
          </a:xfrm>
        </p:spPr>
        <p:txBody>
          <a:bodyPr>
            <a:noAutofit/>
          </a:bodyPr>
          <a:lstStyle/>
          <a:p>
            <a:pPr algn="just"/>
            <a:endParaRPr lang="en-US" sz="2000" dirty="0">
              <a:latin typeface="Century Gothic" panose="020B0502020202020204" pitchFamily="34" charset="0"/>
            </a:endParaRPr>
          </a:p>
          <a:p>
            <a:pPr algn="just"/>
            <a:endParaRPr lang="en-US" sz="2000" dirty="0">
              <a:latin typeface="Century Gothic" panose="020B0502020202020204" pitchFamily="34" charset="0"/>
            </a:endParaRPr>
          </a:p>
        </p:txBody>
      </p:sp>
      <p:graphicFrame>
        <p:nvGraphicFramePr>
          <p:cNvPr id="4" name="Table 3">
            <a:extLst>
              <a:ext uri="{FF2B5EF4-FFF2-40B4-BE49-F238E27FC236}">
                <a16:creationId xmlns:a16="http://schemas.microsoft.com/office/drawing/2014/main" id="{DC703E97-0D65-4ED2-8B2A-38EB55C9744B}"/>
              </a:ext>
            </a:extLst>
          </p:cNvPr>
          <p:cNvGraphicFramePr>
            <a:graphicFrameLocks noGrp="1"/>
          </p:cNvGraphicFramePr>
          <p:nvPr>
            <p:extLst>
              <p:ext uri="{D42A27DB-BD31-4B8C-83A1-F6EECF244321}">
                <p14:modId xmlns:p14="http://schemas.microsoft.com/office/powerpoint/2010/main" val="1823322378"/>
              </p:ext>
            </p:extLst>
          </p:nvPr>
        </p:nvGraphicFramePr>
        <p:xfrm>
          <a:off x="838200" y="1250576"/>
          <a:ext cx="10515600" cy="4758338"/>
        </p:xfrm>
        <a:graphic>
          <a:graphicData uri="http://schemas.openxmlformats.org/drawingml/2006/table">
            <a:tbl>
              <a:tblPr firstRow="1" firstCol="1" bandRow="1">
                <a:tableStyleId>{5C22544A-7EE6-4342-B048-85BDC9FD1C3A}</a:tableStyleId>
              </a:tblPr>
              <a:tblGrid>
                <a:gridCol w="2096994">
                  <a:extLst>
                    <a:ext uri="{9D8B030D-6E8A-4147-A177-3AD203B41FA5}">
                      <a16:colId xmlns:a16="http://schemas.microsoft.com/office/drawing/2014/main" val="434242720"/>
                    </a:ext>
                  </a:extLst>
                </a:gridCol>
                <a:gridCol w="8418606">
                  <a:extLst>
                    <a:ext uri="{9D8B030D-6E8A-4147-A177-3AD203B41FA5}">
                      <a16:colId xmlns:a16="http://schemas.microsoft.com/office/drawing/2014/main" val="1940468524"/>
                    </a:ext>
                  </a:extLst>
                </a:gridCol>
              </a:tblGrid>
              <a:tr h="226588">
                <a:tc gridSpan="2">
                  <a:txBody>
                    <a:bodyPr/>
                    <a:lstStyle/>
                    <a:p>
                      <a:pPr algn="ctr">
                        <a:lnSpc>
                          <a:spcPct val="107000"/>
                        </a:lnSpc>
                      </a:pPr>
                      <a:r>
                        <a:rPr lang="en-IN" sz="1100">
                          <a:effectLst/>
                        </a:rPr>
                        <a:t>International Cooperation on Auto Sector</a:t>
                      </a:r>
                      <a:endParaRPr lang="en-IN"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IN"/>
                    </a:p>
                  </a:txBody>
                  <a:tcPr/>
                </a:tc>
                <a:extLst>
                  <a:ext uri="{0D108BD9-81ED-4DB2-BD59-A6C34878D82A}">
                    <a16:rowId xmlns:a16="http://schemas.microsoft.com/office/drawing/2014/main" val="2220501521"/>
                  </a:ext>
                </a:extLst>
              </a:tr>
              <a:tr h="906350">
                <a:tc>
                  <a:txBody>
                    <a:bodyPr/>
                    <a:lstStyle/>
                    <a:p>
                      <a:pPr>
                        <a:lnSpc>
                          <a:spcPct val="107000"/>
                        </a:lnSpc>
                      </a:pPr>
                      <a:r>
                        <a:rPr lang="en-IN" sz="1100">
                          <a:effectLst/>
                        </a:rPr>
                        <a:t>INDIA - GERMANY </a:t>
                      </a:r>
                      <a:endParaRPr lang="en-IN"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pPr>
                      <a:r>
                        <a:rPr lang="en-IN" sz="1100" u="sng">
                          <a:effectLst/>
                          <a:hlinkClick r:id="rId2"/>
                        </a:rPr>
                        <a:t>Joint Declaration of Intent Signed between the Federal Ministry of Transport, Building and Urban Affairs, Germany and Department of Heavy Industry, GOI on 23rd &amp; 24th November, 2009.</a:t>
                      </a:r>
                      <a:endParaRPr lang="en-IN"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81681112"/>
                  </a:ext>
                </a:extLst>
              </a:tr>
              <a:tr h="906350">
                <a:tc>
                  <a:txBody>
                    <a:bodyPr/>
                    <a:lstStyle/>
                    <a:p>
                      <a:pPr>
                        <a:lnSpc>
                          <a:spcPct val="107000"/>
                        </a:lnSpc>
                      </a:pPr>
                      <a:r>
                        <a:rPr lang="en-IN" sz="1100">
                          <a:effectLst/>
                        </a:rPr>
                        <a:t>INDIA - GERMANY </a:t>
                      </a:r>
                      <a:endParaRPr lang="en-IN"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pPr>
                      <a:r>
                        <a:rPr lang="en-IN" sz="1100" u="sng">
                          <a:effectLst/>
                          <a:hlinkClick r:id="rId3"/>
                        </a:rPr>
                        <a:t>Joint Declaration of Cooperation signed between the Federal Ministry of Transport, Building and Urban Development of the Federal Republic of Germany and Department of Heavy Industry, GOI on 30.05.2011.</a:t>
                      </a:r>
                      <a:endParaRPr lang="en-IN"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20065219"/>
                  </a:ext>
                </a:extLst>
              </a:tr>
              <a:tr h="906350">
                <a:tc>
                  <a:txBody>
                    <a:bodyPr/>
                    <a:lstStyle/>
                    <a:p>
                      <a:pPr>
                        <a:lnSpc>
                          <a:spcPct val="107000"/>
                        </a:lnSpc>
                      </a:pPr>
                      <a:r>
                        <a:rPr lang="en-IN" sz="1100">
                          <a:effectLst/>
                        </a:rPr>
                        <a:t>INDIA - THE NETHERLANDS </a:t>
                      </a:r>
                      <a:endParaRPr lang="en-IN"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pPr>
                      <a:r>
                        <a:rPr lang="en-IN" sz="1100" u="sng">
                          <a:effectLst/>
                          <a:hlinkClick r:id="rId4"/>
                        </a:rPr>
                        <a:t>Joint Declaration of Intent signed between Ministry of Economic Affairs, Agriculture and Innovation, Kingdom of the Netherlands and Department of Heavy Industry, GOI on 19.04.2012</a:t>
                      </a:r>
                      <a:endParaRPr lang="en-IN"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947052344"/>
                  </a:ext>
                </a:extLst>
              </a:tr>
              <a:tr h="906350">
                <a:tc>
                  <a:txBody>
                    <a:bodyPr/>
                    <a:lstStyle/>
                    <a:p>
                      <a:pPr>
                        <a:lnSpc>
                          <a:spcPct val="107000"/>
                        </a:lnSpc>
                      </a:pPr>
                      <a:r>
                        <a:rPr lang="en-IN" sz="1100">
                          <a:effectLst/>
                        </a:rPr>
                        <a:t>INDIA - GERMANY </a:t>
                      </a:r>
                      <a:endParaRPr lang="en-IN"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pPr>
                      <a:r>
                        <a:rPr lang="en-IN" sz="1100" u="sng">
                          <a:effectLst/>
                          <a:hlinkClick r:id="rId5"/>
                        </a:rPr>
                        <a:t>Joint Declaration of Intent on Cooperation signed between the Federal Ministry of Transport, Building and Urban Development of the Federal Republic of Germany and Department of Heavy Industry, GOI on 30.05.2013.</a:t>
                      </a:r>
                      <a:endParaRPr lang="en-IN"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82940011"/>
                  </a:ext>
                </a:extLst>
              </a:tr>
              <a:tr h="906350">
                <a:tc>
                  <a:txBody>
                    <a:bodyPr/>
                    <a:lstStyle/>
                    <a:p>
                      <a:pPr>
                        <a:lnSpc>
                          <a:spcPct val="107000"/>
                        </a:lnSpc>
                      </a:pPr>
                      <a:r>
                        <a:rPr lang="en-IN" sz="1100">
                          <a:effectLst/>
                        </a:rPr>
                        <a:t>INDIA - THE NETHERLANDS </a:t>
                      </a:r>
                      <a:endParaRPr lang="en-IN"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pPr>
                      <a:r>
                        <a:rPr lang="en-IN" sz="1100" u="sng" dirty="0">
                          <a:effectLst/>
                          <a:hlinkClick r:id="rId6"/>
                        </a:rPr>
                        <a:t>Joint programme of Cooperation signed between Ministry of Economic Affairs, Kingdom of The Netherlands and Department of Heavy Industry, GOI in the presence of H.E. the Prime Minister of Netherlands on 05.06.2015.</a:t>
                      </a:r>
                      <a:endParaRPr lang="en-IN"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5619811"/>
                  </a:ext>
                </a:extLst>
              </a:tr>
            </a:tbl>
          </a:graphicData>
        </a:graphic>
      </p:graphicFrame>
    </p:spTree>
    <p:extLst>
      <p:ext uri="{BB962C8B-B14F-4D97-AF65-F5344CB8AC3E}">
        <p14:creationId xmlns:p14="http://schemas.microsoft.com/office/powerpoint/2010/main" val="17303656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6"/>
            <a:ext cx="10515600" cy="737534"/>
          </a:xfrm>
        </p:spPr>
        <p:txBody>
          <a:bodyPr>
            <a:normAutofit/>
          </a:bodyPr>
          <a:lstStyle/>
          <a:p>
            <a:r>
              <a:rPr lang="en-IN" sz="3600" b="1" dirty="0">
                <a:solidFill>
                  <a:srgbClr val="002060"/>
                </a:solidFill>
                <a:latin typeface="Century Gothic" panose="020B0502020202020204" pitchFamily="34" charset="0"/>
              </a:rPr>
              <a:t>Conclusion</a:t>
            </a:r>
          </a:p>
        </p:txBody>
      </p:sp>
      <p:sp>
        <p:nvSpPr>
          <p:cNvPr id="2" name="Content Placeholder 1"/>
          <p:cNvSpPr>
            <a:spLocks noGrp="1"/>
          </p:cNvSpPr>
          <p:nvPr>
            <p:ph idx="1"/>
          </p:nvPr>
        </p:nvSpPr>
        <p:spPr>
          <a:xfrm>
            <a:off x="838199" y="1322363"/>
            <a:ext cx="10978663" cy="4854600"/>
          </a:xfrm>
        </p:spPr>
        <p:txBody>
          <a:bodyPr>
            <a:normAutofit/>
          </a:bodyPr>
          <a:lstStyle/>
          <a:p>
            <a:pPr algn="just"/>
            <a:r>
              <a:rPr lang="en-US" sz="2000" dirty="0">
                <a:solidFill>
                  <a:srgbClr val="002060"/>
                </a:solidFill>
              </a:rPr>
              <a:t>I</a:t>
            </a:r>
            <a:r>
              <a:rPr lang="en-US" sz="2000" dirty="0">
                <a:solidFill>
                  <a:srgbClr val="002060"/>
                </a:solidFill>
                <a:latin typeface="Century Gothic" panose="020B0502020202020204" pitchFamily="34" charset="0"/>
              </a:rPr>
              <a:t>t is likely that the automobile sector of India will go back to its pre- COVID-19 situation very soon. </a:t>
            </a:r>
          </a:p>
          <a:p>
            <a:pPr algn="just"/>
            <a:r>
              <a:rPr lang="en-US" sz="2000" dirty="0">
                <a:solidFill>
                  <a:srgbClr val="002060"/>
                </a:solidFill>
              </a:rPr>
              <a:t>P</a:t>
            </a:r>
            <a:r>
              <a:rPr lang="en-US" sz="2000" dirty="0">
                <a:solidFill>
                  <a:srgbClr val="002060"/>
                </a:solidFill>
                <a:latin typeface="Century Gothic" panose="020B0502020202020204" pitchFamily="34" charset="0"/>
              </a:rPr>
              <a:t>ost COVID-19 era will bring in many challenges as well as many opportunities. The companies will now rely intensively on digital showrooms for increasing their customer base and the Electric Vehicles will surely make a place in the Indian market.</a:t>
            </a:r>
          </a:p>
          <a:p>
            <a:pPr algn="just"/>
            <a:r>
              <a:rPr lang="en-US" sz="2000" dirty="0">
                <a:solidFill>
                  <a:srgbClr val="002060"/>
                </a:solidFill>
                <a:latin typeface="Century Gothic" panose="020B0502020202020204" pitchFamily="34" charset="0"/>
              </a:rPr>
              <a:t>As the Indian automobile industry aims to be among the world’s top three in automobile manufacturing by 2026, e-mobility  and ITS by far are the greatest opportunity.</a:t>
            </a:r>
          </a:p>
          <a:p>
            <a:pPr algn="just"/>
            <a:r>
              <a:rPr lang="en-US" sz="2000" dirty="0">
                <a:solidFill>
                  <a:srgbClr val="002060"/>
                </a:solidFill>
                <a:latin typeface="Century Gothic" panose="020B0502020202020204" pitchFamily="34" charset="0"/>
              </a:rPr>
              <a:t>India should consider signing a memorandum of understanding (MoU) with appropriate countries for a continuous supply of Battery raw materials such as lithium.</a:t>
            </a:r>
          </a:p>
          <a:p>
            <a:pPr algn="just"/>
            <a:r>
              <a:rPr lang="en-US" sz="2000" dirty="0">
                <a:solidFill>
                  <a:srgbClr val="002060"/>
                </a:solidFill>
                <a:latin typeface="Century Gothic" panose="020B0502020202020204" pitchFamily="34" charset="0"/>
              </a:rPr>
              <a:t>Automotive players must explore ways to reduce battery cost, charging time and to increase driving range.</a:t>
            </a:r>
          </a:p>
          <a:p>
            <a:pPr algn="just"/>
            <a:r>
              <a:rPr lang="en-US" sz="2000" dirty="0">
                <a:solidFill>
                  <a:srgbClr val="002060"/>
                </a:solidFill>
                <a:latin typeface="Century Gothic" panose="020B0502020202020204" pitchFamily="34" charset="0"/>
              </a:rPr>
              <a:t>Local Standardization requirements in the field of ITS and EVs should be tabled at global standardization platforms for their harmonization.</a:t>
            </a:r>
          </a:p>
          <a:p>
            <a:pPr marL="0" indent="0" algn="just">
              <a:buNone/>
            </a:pPr>
            <a:endParaRPr lang="en-US" sz="2000"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2089778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31222" y="127467"/>
            <a:ext cx="5195765" cy="2719387"/>
          </a:xfrm>
          <a:prstGeom prst="rect">
            <a:avLst/>
          </a:prstGeom>
        </p:spPr>
      </p:pic>
      <p:sp>
        <p:nvSpPr>
          <p:cNvPr id="3" name="מציין מיקום תוכן 6">
            <a:extLst>
              <a:ext uri="{FF2B5EF4-FFF2-40B4-BE49-F238E27FC236}">
                <a16:creationId xmlns:a16="http://schemas.microsoft.com/office/drawing/2014/main" id="{3F3E7915-1997-414B-9098-2ED093378737}"/>
              </a:ext>
            </a:extLst>
          </p:cNvPr>
          <p:cNvSpPr txBox="1">
            <a:spLocks/>
          </p:cNvSpPr>
          <p:nvPr/>
        </p:nvSpPr>
        <p:spPr>
          <a:xfrm>
            <a:off x="619125" y="2773970"/>
            <a:ext cx="10729232" cy="3530008"/>
          </a:xfrm>
          <a:prstGeom prst="rect">
            <a:avLst/>
          </a:prstGeom>
        </p:spPr>
        <p:txBody>
          <a:bodyPr/>
          <a:lstStyle>
            <a:lvl1pPr marL="228600" indent="-228600" algn="l" defTabSz="914400" rtl="0" eaLnBrk="1" latinLnBrk="0" hangingPunct="1">
              <a:lnSpc>
                <a:spcPct val="90000"/>
              </a:lnSpc>
              <a:spcBef>
                <a:spcPts val="1000"/>
              </a:spcBef>
              <a:buClr>
                <a:schemeClr val="accent1">
                  <a:lumMod val="50000"/>
                </a:schemeClr>
              </a:buClr>
              <a:buFont typeface="Arial" panose="020B0604020202020204" pitchFamily="34" charset="0"/>
              <a:buChar char="•"/>
              <a:defRPr sz="2800" kern="1200">
                <a:solidFill>
                  <a:schemeClr val="accent1">
                    <a:lumMod val="50000"/>
                  </a:schemeClr>
                </a:solidFill>
                <a:latin typeface="Century Gothic" panose="020B0502020202020204" pitchFamily="34" charset="0"/>
                <a:ea typeface="+mn-ea"/>
                <a:cs typeface="+mn-cs"/>
              </a:defRPr>
            </a:lvl1pPr>
            <a:lvl2pPr marL="6858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2400" kern="1200">
                <a:solidFill>
                  <a:schemeClr val="accent1">
                    <a:lumMod val="50000"/>
                  </a:schemeClr>
                </a:solidFill>
                <a:latin typeface="Century Gothic" panose="020B0502020202020204" pitchFamily="34" charset="0"/>
                <a:ea typeface="+mn-ea"/>
                <a:cs typeface="+mn-cs"/>
              </a:defRPr>
            </a:lvl2pPr>
            <a:lvl3pPr marL="11430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2000" kern="1200">
                <a:solidFill>
                  <a:schemeClr val="accent1">
                    <a:lumMod val="50000"/>
                  </a:schemeClr>
                </a:solidFill>
                <a:latin typeface="Century Gothic" panose="020B0502020202020204" pitchFamily="34" charset="0"/>
                <a:ea typeface="+mn-ea"/>
                <a:cs typeface="+mn-cs"/>
              </a:defRPr>
            </a:lvl3pPr>
            <a:lvl4pPr marL="16002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1800" kern="1200">
                <a:solidFill>
                  <a:schemeClr val="accent1">
                    <a:lumMod val="50000"/>
                  </a:schemeClr>
                </a:solidFill>
                <a:latin typeface="Century Gothic" panose="020B0502020202020204" pitchFamily="34" charset="0"/>
                <a:ea typeface="+mn-ea"/>
                <a:cs typeface="+mn-cs"/>
              </a:defRPr>
            </a:lvl4pPr>
            <a:lvl5pPr marL="20574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1800" kern="1200">
                <a:solidFill>
                  <a:schemeClr val="accent1">
                    <a:lumMod val="50000"/>
                  </a:schemeClr>
                </a:solidFill>
                <a:latin typeface="Century Gothic" panose="020B0502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buFont typeface="Wingdings" pitchFamily="2" charset="2"/>
              <a:buNone/>
            </a:pPr>
            <a:r>
              <a:rPr lang="en-US" sz="2400" b="1"/>
              <a:t>Dinesh Chand Sharma </a:t>
            </a:r>
          </a:p>
          <a:p>
            <a:pPr algn="ctr">
              <a:buFont typeface="Wingdings" pitchFamily="2" charset="2"/>
              <a:buNone/>
            </a:pPr>
            <a:r>
              <a:rPr lang="en-US" sz="2400"/>
              <a:t>(Seconded European Standardization Expert in India)</a:t>
            </a:r>
          </a:p>
          <a:p>
            <a:pPr algn="ctr">
              <a:buFont typeface="Wingdings" pitchFamily="2" charset="2"/>
              <a:buNone/>
            </a:pPr>
            <a:r>
              <a:rPr lang="en-US" sz="2400"/>
              <a:t>Director – Standardization &amp; Public Policy</a:t>
            </a:r>
          </a:p>
          <a:p>
            <a:pPr algn="ctr">
              <a:buFont typeface="Wingdings" pitchFamily="2" charset="2"/>
              <a:buNone/>
            </a:pPr>
            <a:r>
              <a:rPr lang="en-US" sz="2400"/>
              <a:t>SESEI C/O EBTC, DLTA Complex, Gate No 3, 1st Floor, 1,  Africa Avenue, New Delhi 110029</a:t>
            </a:r>
          </a:p>
          <a:p>
            <a:pPr algn="ctr">
              <a:buFont typeface="Wingdings" pitchFamily="2" charset="2"/>
              <a:buNone/>
            </a:pPr>
            <a:r>
              <a:rPr lang="en-US" sz="2400" b="1"/>
              <a:t>Mobile: </a:t>
            </a:r>
            <a:r>
              <a:rPr lang="en-US" sz="2400"/>
              <a:t>+91 9810079461,</a:t>
            </a:r>
            <a:r>
              <a:rPr lang="en-US" sz="2400" b="1"/>
              <a:t> Tel:</a:t>
            </a:r>
            <a:r>
              <a:rPr lang="en-US" sz="2400"/>
              <a:t> +91 11 3352 1525, </a:t>
            </a:r>
            <a:r>
              <a:rPr lang="en-US" sz="2400" b="1" u="sng">
                <a:hlinkClick r:id="rId3"/>
              </a:rPr>
              <a:t>dinesh.chand.sharma@sesei.eu</a:t>
            </a:r>
            <a:r>
              <a:rPr lang="en-US" sz="2400" b="1" u="sng"/>
              <a:t> </a:t>
            </a:r>
          </a:p>
          <a:p>
            <a:pPr algn="ctr">
              <a:buFont typeface="Wingdings" pitchFamily="2" charset="2"/>
              <a:buNone/>
            </a:pPr>
            <a:r>
              <a:rPr lang="en-IN" sz="2400" b="1">
                <a:hlinkClick r:id="rId4"/>
              </a:rPr>
              <a:t>w</a:t>
            </a:r>
            <a:r>
              <a:rPr lang="en-US" sz="2400" b="1">
                <a:hlinkClick r:id="rId4"/>
              </a:rPr>
              <a:t>ww.sesei.eu</a:t>
            </a:r>
            <a:r>
              <a:rPr lang="en-US" sz="2400" b="1"/>
              <a:t> </a:t>
            </a:r>
            <a:r>
              <a:rPr lang="en-US" sz="2400" b="1">
                <a:sym typeface="Wingdings" panose="05000000000000000000" pitchFamily="2" charset="2"/>
              </a:rPr>
              <a:t></a:t>
            </a:r>
            <a:r>
              <a:rPr lang="en-US" sz="2400" b="1"/>
              <a:t> </a:t>
            </a:r>
            <a:r>
              <a:rPr lang="en-US" sz="2400" b="1">
                <a:hlinkClick r:id="rId5"/>
              </a:rPr>
              <a:t>www.sesei.in</a:t>
            </a:r>
            <a:r>
              <a:rPr lang="en-US" sz="2400" b="1"/>
              <a:t> </a:t>
            </a:r>
            <a:endParaRPr lang="en-US" sz="2400"/>
          </a:p>
          <a:p>
            <a:pPr algn="ctr">
              <a:buFontTx/>
              <a:buNone/>
            </a:pPr>
            <a:endParaRPr lang="he-IL" sz="2400" dirty="0"/>
          </a:p>
        </p:txBody>
      </p:sp>
    </p:spTree>
    <p:extLst>
      <p:ext uri="{BB962C8B-B14F-4D97-AF65-F5344CB8AC3E}">
        <p14:creationId xmlns:p14="http://schemas.microsoft.com/office/powerpoint/2010/main" val="1859382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5"/>
            <a:ext cx="10515600" cy="670299"/>
          </a:xfrm>
        </p:spPr>
        <p:txBody>
          <a:bodyPr>
            <a:normAutofit/>
          </a:bodyPr>
          <a:lstStyle/>
          <a:p>
            <a:r>
              <a:rPr lang="en-IN" sz="3600" b="1" dirty="0">
                <a:solidFill>
                  <a:srgbClr val="002060"/>
                </a:solidFill>
                <a:latin typeface="Century Gothic" panose="020B0502020202020204" pitchFamily="34" charset="0"/>
              </a:rPr>
              <a:t>Introduction</a:t>
            </a:r>
          </a:p>
        </p:txBody>
      </p:sp>
      <p:sp>
        <p:nvSpPr>
          <p:cNvPr id="2" name="Content Placeholder 1"/>
          <p:cNvSpPr>
            <a:spLocks noGrp="1"/>
          </p:cNvSpPr>
          <p:nvPr>
            <p:ph idx="1"/>
          </p:nvPr>
        </p:nvSpPr>
        <p:spPr>
          <a:xfrm>
            <a:off x="838200" y="1035424"/>
            <a:ext cx="10515600" cy="5257800"/>
          </a:xfrm>
        </p:spPr>
        <p:txBody>
          <a:bodyPr>
            <a:noAutofit/>
          </a:bodyPr>
          <a:lstStyle/>
          <a:p>
            <a:pPr marL="360363" indent="-360363" algn="just">
              <a:lnSpc>
                <a:spcPct val="120000"/>
              </a:lnSpc>
              <a:spcBef>
                <a:spcPts val="600"/>
              </a:spcBef>
              <a:buFont typeface="Wingdings" panose="05000000000000000000" pitchFamily="2" charset="2"/>
              <a:buChar char="q"/>
            </a:pPr>
            <a:r>
              <a:rPr lang="en-US" sz="1700" dirty="0">
                <a:solidFill>
                  <a:srgbClr val="002060"/>
                </a:solidFill>
                <a:latin typeface="Century Gothic" panose="020B0502020202020204" pitchFamily="34" charset="0"/>
              </a:rPr>
              <a:t>Indian Automotive industry is 4th largest vehicle market in the world</a:t>
            </a:r>
          </a:p>
          <a:p>
            <a:pPr marL="360363" indent="-360363" algn="just">
              <a:lnSpc>
                <a:spcPct val="120000"/>
              </a:lnSpc>
              <a:spcBef>
                <a:spcPts val="600"/>
              </a:spcBef>
              <a:buFont typeface="Wingdings" panose="05000000000000000000" pitchFamily="2" charset="2"/>
              <a:buChar char="q"/>
            </a:pPr>
            <a:r>
              <a:rPr lang="en-US" sz="1700" dirty="0">
                <a:solidFill>
                  <a:srgbClr val="002060"/>
                </a:solidFill>
                <a:latin typeface="Century Gothic" panose="020B0502020202020204" pitchFamily="34" charset="0"/>
              </a:rPr>
              <a:t>Industry produced 26 million vehicles including Passenger Vehicles, Commercial Vehicles, Three Wheelers, Two Wheelers and Quadricycles in FY20, of which over 4.7 </a:t>
            </a:r>
            <a:r>
              <a:rPr lang="en-US" sz="1700" dirty="0" err="1">
                <a:solidFill>
                  <a:srgbClr val="002060"/>
                </a:solidFill>
                <a:latin typeface="Century Gothic" panose="020B0502020202020204" pitchFamily="34" charset="0"/>
              </a:rPr>
              <a:t>mn</a:t>
            </a:r>
            <a:r>
              <a:rPr lang="en-US" sz="1700" dirty="0">
                <a:solidFill>
                  <a:srgbClr val="002060"/>
                </a:solidFill>
                <a:latin typeface="Century Gothic" panose="020B0502020202020204" pitchFamily="34" charset="0"/>
              </a:rPr>
              <a:t> are exported</a:t>
            </a:r>
          </a:p>
          <a:p>
            <a:pPr marL="360363" indent="-360363" algn="just">
              <a:lnSpc>
                <a:spcPct val="120000"/>
              </a:lnSpc>
              <a:spcBef>
                <a:spcPts val="600"/>
              </a:spcBef>
              <a:buFont typeface="Wingdings" panose="05000000000000000000" pitchFamily="2" charset="2"/>
              <a:buChar char="q"/>
            </a:pPr>
            <a:r>
              <a:rPr lang="en-US" sz="1700" dirty="0">
                <a:solidFill>
                  <a:srgbClr val="002060"/>
                </a:solidFill>
                <a:latin typeface="Century Gothic" panose="020B0502020202020204" pitchFamily="34" charset="0"/>
              </a:rPr>
              <a:t>As per the current statistics, the auto industry’s turnover is estimated to be equivalent to:</a:t>
            </a:r>
          </a:p>
          <a:p>
            <a:pPr marL="809625" lvl="1" indent="-449263" algn="just">
              <a:lnSpc>
                <a:spcPct val="120000"/>
              </a:lnSpc>
              <a:spcBef>
                <a:spcPts val="600"/>
              </a:spcBef>
              <a:buFont typeface="Wingdings" panose="05000000000000000000" pitchFamily="2" charset="2"/>
              <a:buChar char="§"/>
            </a:pPr>
            <a:r>
              <a:rPr lang="en-US" sz="1600" dirty="0">
                <a:solidFill>
                  <a:srgbClr val="002060"/>
                </a:solidFill>
                <a:latin typeface="Century Gothic" panose="020B0502020202020204" pitchFamily="34" charset="0"/>
              </a:rPr>
              <a:t>7.1% of overall GDP</a:t>
            </a:r>
          </a:p>
          <a:p>
            <a:pPr marL="809625" lvl="1" indent="-449263" algn="just">
              <a:lnSpc>
                <a:spcPct val="120000"/>
              </a:lnSpc>
              <a:spcBef>
                <a:spcPts val="600"/>
              </a:spcBef>
              <a:buFont typeface="Wingdings" panose="05000000000000000000" pitchFamily="2" charset="2"/>
              <a:buChar char="§"/>
            </a:pPr>
            <a:r>
              <a:rPr lang="en-US" sz="1600" dirty="0">
                <a:solidFill>
                  <a:srgbClr val="002060"/>
                </a:solidFill>
                <a:latin typeface="Century Gothic" panose="020B0502020202020204" pitchFamily="34" charset="0"/>
              </a:rPr>
              <a:t>About 26% of Industry GDP</a:t>
            </a:r>
          </a:p>
          <a:p>
            <a:pPr marL="809625" lvl="1" indent="-449263" algn="just">
              <a:lnSpc>
                <a:spcPct val="120000"/>
              </a:lnSpc>
              <a:spcBef>
                <a:spcPts val="600"/>
              </a:spcBef>
              <a:buFont typeface="Wingdings" panose="05000000000000000000" pitchFamily="2" charset="2"/>
              <a:buChar char="§"/>
            </a:pPr>
            <a:r>
              <a:rPr lang="en-US" sz="1600" dirty="0">
                <a:solidFill>
                  <a:srgbClr val="002060"/>
                </a:solidFill>
                <a:latin typeface="Century Gothic" panose="020B0502020202020204" pitchFamily="34" charset="0"/>
              </a:rPr>
              <a:t>About 49% of manufacturing GDP</a:t>
            </a:r>
          </a:p>
          <a:p>
            <a:pPr marL="809625" lvl="1" indent="-449263" algn="just">
              <a:lnSpc>
                <a:spcPct val="120000"/>
              </a:lnSpc>
              <a:spcBef>
                <a:spcPts val="600"/>
              </a:spcBef>
              <a:buFont typeface="Wingdings" panose="05000000000000000000" pitchFamily="2" charset="2"/>
              <a:buChar char="§"/>
            </a:pPr>
            <a:r>
              <a:rPr lang="en-US" sz="1600" dirty="0">
                <a:solidFill>
                  <a:srgbClr val="002060"/>
                </a:solidFill>
                <a:latin typeface="Century Gothic" panose="020B0502020202020204" pitchFamily="34" charset="0"/>
              </a:rPr>
              <a:t>Employs 29 million people (directly and indirectly), and </a:t>
            </a:r>
          </a:p>
          <a:p>
            <a:pPr marL="809625" lvl="1" indent="-449263" algn="just">
              <a:lnSpc>
                <a:spcPct val="120000"/>
              </a:lnSpc>
              <a:spcBef>
                <a:spcPts val="600"/>
              </a:spcBef>
              <a:buFont typeface="Wingdings" panose="05000000000000000000" pitchFamily="2" charset="2"/>
              <a:buChar char="§"/>
            </a:pPr>
            <a:r>
              <a:rPr lang="en-US" sz="1600" dirty="0">
                <a:solidFill>
                  <a:srgbClr val="002060"/>
                </a:solidFill>
                <a:latin typeface="Century Gothic" panose="020B0502020202020204" pitchFamily="34" charset="0"/>
              </a:rPr>
              <a:t>Contributes to 13% of excise revenue for the Government</a:t>
            </a:r>
          </a:p>
          <a:p>
            <a:pPr marL="360363" indent="-360363" algn="just">
              <a:lnSpc>
                <a:spcPct val="120000"/>
              </a:lnSpc>
              <a:spcBef>
                <a:spcPts val="600"/>
              </a:spcBef>
              <a:buFont typeface="Wingdings" panose="05000000000000000000" pitchFamily="2" charset="2"/>
              <a:buChar char="q"/>
            </a:pPr>
            <a:r>
              <a:rPr lang="en-US" sz="1700" dirty="0">
                <a:solidFill>
                  <a:srgbClr val="002060"/>
                </a:solidFill>
                <a:latin typeface="Century Gothic" panose="020B0502020202020204" pitchFamily="34" charset="0"/>
              </a:rPr>
              <a:t>Industry Segments: Two-wheelers (81%), Passenger Vehicles (13%), Commercial vehicles (3%) and Three-wheelers (3%)</a:t>
            </a:r>
          </a:p>
          <a:p>
            <a:pPr marL="360363" indent="-360363" algn="just">
              <a:lnSpc>
                <a:spcPct val="120000"/>
              </a:lnSpc>
              <a:spcBef>
                <a:spcPts val="600"/>
              </a:spcBef>
              <a:buFont typeface="Wingdings" panose="05000000000000000000" pitchFamily="2" charset="2"/>
              <a:buChar char="q"/>
            </a:pPr>
            <a:r>
              <a:rPr lang="en-US" sz="1700" dirty="0">
                <a:solidFill>
                  <a:srgbClr val="002060"/>
                </a:solidFill>
              </a:rPr>
              <a:t>L</a:t>
            </a:r>
            <a:r>
              <a:rPr lang="en-US" sz="1700" dirty="0">
                <a:solidFill>
                  <a:srgbClr val="002060"/>
                </a:solidFill>
                <a:latin typeface="Century Gothic" panose="020B0502020202020204" pitchFamily="34" charset="0"/>
              </a:rPr>
              <a:t>argest tractor manufacturer, second-largest bus manufacturer and third largest heavy trucks manufacturer in the world.</a:t>
            </a:r>
          </a:p>
          <a:p>
            <a:pPr marL="360363" indent="-360363" algn="just">
              <a:lnSpc>
                <a:spcPct val="120000"/>
              </a:lnSpc>
              <a:spcBef>
                <a:spcPts val="600"/>
              </a:spcBef>
              <a:buFont typeface="Wingdings" panose="05000000000000000000" pitchFamily="2" charset="2"/>
              <a:buChar char="q"/>
            </a:pPr>
            <a:r>
              <a:rPr lang="en-US" sz="1700" dirty="0">
                <a:solidFill>
                  <a:srgbClr val="002060"/>
                </a:solidFill>
                <a:latin typeface="Century Gothic" panose="020B0502020202020204" pitchFamily="34" charset="0"/>
              </a:rPr>
              <a:t>INR 8.7 trillion (US$ 118 billion) Indian automobile industry is expected to reach INR 16- 18 trillion (US$ 251- 282 billion) by 2026 with strong policy support </a:t>
            </a:r>
          </a:p>
        </p:txBody>
      </p:sp>
    </p:spTree>
    <p:extLst>
      <p:ext uri="{BB962C8B-B14F-4D97-AF65-F5344CB8AC3E}">
        <p14:creationId xmlns:p14="http://schemas.microsoft.com/office/powerpoint/2010/main" val="3634432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5"/>
            <a:ext cx="10515600" cy="670299"/>
          </a:xfrm>
        </p:spPr>
        <p:txBody>
          <a:bodyPr>
            <a:normAutofit/>
          </a:bodyPr>
          <a:lstStyle/>
          <a:p>
            <a:r>
              <a:rPr lang="en-IN" sz="3600" b="1" dirty="0">
                <a:solidFill>
                  <a:srgbClr val="002060"/>
                </a:solidFill>
                <a:latin typeface="Century Gothic" panose="020B0502020202020204" pitchFamily="34" charset="0"/>
              </a:rPr>
              <a:t>Market Segments</a:t>
            </a:r>
          </a:p>
        </p:txBody>
      </p:sp>
      <p:graphicFrame>
        <p:nvGraphicFramePr>
          <p:cNvPr id="4" name="Content Placeholder 4"/>
          <p:cNvGraphicFramePr>
            <a:graphicFrameLocks noGrp="1"/>
          </p:cNvGraphicFramePr>
          <p:nvPr>
            <p:ph idx="1"/>
            <p:extLst>
              <p:ext uri="{D42A27DB-BD31-4B8C-83A1-F6EECF244321}">
                <p14:modId xmlns:p14="http://schemas.microsoft.com/office/powerpoint/2010/main" val="3662198645"/>
              </p:ext>
            </p:extLst>
          </p:nvPr>
        </p:nvGraphicFramePr>
        <p:xfrm>
          <a:off x="838200" y="1223963"/>
          <a:ext cx="105156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89028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5"/>
            <a:ext cx="10515600" cy="5793628"/>
          </a:xfrm>
          <a:solidFill>
            <a:srgbClr val="002060"/>
          </a:solidFill>
        </p:spPr>
        <p:txBody>
          <a:bodyPr/>
          <a:lstStyle/>
          <a:p>
            <a:pPr algn="ctr"/>
            <a:r>
              <a:rPr lang="en-IN" b="1" dirty="0">
                <a:solidFill>
                  <a:schemeClr val="bg1"/>
                </a:solidFill>
                <a:latin typeface="Century Gothic" panose="020B0502020202020204" pitchFamily="34" charset="0"/>
              </a:rPr>
              <a:t>Market Status</a:t>
            </a:r>
            <a:endParaRPr lang="en-IN" sz="1800" b="1"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2046019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5"/>
            <a:ext cx="10515600" cy="656851"/>
          </a:xfrm>
        </p:spPr>
        <p:txBody>
          <a:bodyPr>
            <a:normAutofit/>
          </a:bodyPr>
          <a:lstStyle/>
          <a:p>
            <a:r>
              <a:rPr lang="en-IN" sz="3200" b="1" dirty="0">
                <a:solidFill>
                  <a:srgbClr val="002060"/>
                </a:solidFill>
                <a:latin typeface="Century Gothic" panose="020B0502020202020204" pitchFamily="34" charset="0"/>
              </a:rPr>
              <a:t>Production Trends</a:t>
            </a:r>
          </a:p>
        </p:txBody>
      </p:sp>
      <p:sp>
        <p:nvSpPr>
          <p:cNvPr id="2" name="Content Placeholder 1"/>
          <p:cNvSpPr>
            <a:spLocks noGrp="1"/>
          </p:cNvSpPr>
          <p:nvPr>
            <p:ph idx="1"/>
          </p:nvPr>
        </p:nvSpPr>
        <p:spPr>
          <a:xfrm>
            <a:off x="838199" y="1143000"/>
            <a:ext cx="5257801" cy="5033963"/>
          </a:xfrm>
        </p:spPr>
        <p:txBody>
          <a:bodyPr>
            <a:normAutofit/>
          </a:bodyPr>
          <a:lstStyle/>
          <a:p>
            <a:pPr marL="0" indent="0">
              <a:buNone/>
            </a:pPr>
            <a:endParaRPr lang="en-IN" sz="2000" b="1" dirty="0">
              <a:latin typeface="Century Gothic" panose="020B0502020202020204" pitchFamily="34" charset="0"/>
            </a:endParaRPr>
          </a:p>
          <a:p>
            <a:pPr marL="0" indent="0">
              <a:buNone/>
            </a:pPr>
            <a:r>
              <a:rPr lang="en-IN" sz="2000" b="1" dirty="0">
                <a:latin typeface="Century Gothic" panose="020B0502020202020204" pitchFamily="34" charset="0"/>
              </a:rPr>
              <a:t>According to data released by SIAM:</a:t>
            </a:r>
          </a:p>
          <a:p>
            <a:pPr algn="just"/>
            <a:r>
              <a:rPr lang="en-US" sz="2000" dirty="0"/>
              <a:t>I</a:t>
            </a:r>
            <a:r>
              <a:rPr lang="en-US" sz="2000" dirty="0">
                <a:latin typeface="Century Gothic" panose="020B0502020202020204" pitchFamily="34" charset="0"/>
              </a:rPr>
              <a:t>ndustry produced over 26 million vehicles including PVs, CVs, 3Ws, 2Ws and Quadricycles in FY 20 as against nearly 31 million in FY 19, registered a negative growth of 14.73%.</a:t>
            </a:r>
          </a:p>
          <a:p>
            <a:pPr marL="0" indent="0" algn="just">
              <a:buNone/>
            </a:pPr>
            <a:endParaRPr lang="en-US" sz="2000" dirty="0">
              <a:latin typeface="Century Gothic" panose="020B0502020202020204" pitchFamily="34" charset="0"/>
            </a:endParaRPr>
          </a:p>
          <a:p>
            <a:pPr algn="just"/>
            <a:r>
              <a:rPr lang="en-IN" sz="2000" dirty="0">
                <a:latin typeface="Century Gothic" panose="020B0502020202020204" pitchFamily="34" charset="0"/>
              </a:rPr>
              <a:t>Vehicles Production category wise in FY20</a:t>
            </a:r>
          </a:p>
          <a:p>
            <a:pPr lvl="1" algn="just"/>
            <a:r>
              <a:rPr lang="en-IN" sz="1600" dirty="0"/>
              <a:t>Passenger Vehicles (PVs): over 3.4 Mn</a:t>
            </a:r>
          </a:p>
          <a:p>
            <a:pPr lvl="1" algn="just"/>
            <a:r>
              <a:rPr lang="en-IN" sz="1600" dirty="0">
                <a:latin typeface="Century Gothic" panose="020B0502020202020204" pitchFamily="34" charset="0"/>
              </a:rPr>
              <a:t>Commercial Vehicles (CVs): over 0.75 Mn</a:t>
            </a:r>
          </a:p>
          <a:p>
            <a:pPr lvl="1" algn="just"/>
            <a:r>
              <a:rPr lang="en-IN" sz="1600" dirty="0">
                <a:latin typeface="Century Gothic" panose="020B0502020202020204" pitchFamily="34" charset="0"/>
              </a:rPr>
              <a:t>Three Wheelers (3Ws): over 1.1 Mn</a:t>
            </a:r>
          </a:p>
          <a:p>
            <a:pPr lvl="1" algn="just"/>
            <a:r>
              <a:rPr lang="en-IN" sz="1600" dirty="0"/>
              <a:t>Two Wheelers (2Ws): over 21 Mn</a:t>
            </a:r>
            <a:endParaRPr lang="en-IN" sz="2000" dirty="0"/>
          </a:p>
          <a:p>
            <a:endParaRPr lang="en-IN" sz="2000" dirty="0">
              <a:latin typeface="Century Gothic" panose="020B0502020202020204" pitchFamily="34" charset="0"/>
            </a:endParaRPr>
          </a:p>
          <a:p>
            <a:endParaRPr lang="en-IN" sz="2000" dirty="0">
              <a:latin typeface="Century Gothic" panose="020B0502020202020204" pitchFamily="34" charset="0"/>
            </a:endParaRPr>
          </a:p>
        </p:txBody>
      </p:sp>
      <p:graphicFrame>
        <p:nvGraphicFramePr>
          <p:cNvPr id="5" name="Chart 4">
            <a:extLst>
              <a:ext uri="{FF2B5EF4-FFF2-40B4-BE49-F238E27FC236}">
                <a16:creationId xmlns:a16="http://schemas.microsoft.com/office/drawing/2014/main" id="{DE29AF1D-6902-4423-BAD4-F8F93051B84D}"/>
              </a:ext>
            </a:extLst>
          </p:cNvPr>
          <p:cNvGraphicFramePr/>
          <p:nvPr>
            <p:extLst>
              <p:ext uri="{D42A27DB-BD31-4B8C-83A1-F6EECF244321}">
                <p14:modId xmlns:p14="http://schemas.microsoft.com/office/powerpoint/2010/main" val="148252137"/>
              </p:ext>
            </p:extLst>
          </p:nvPr>
        </p:nvGraphicFramePr>
        <p:xfrm>
          <a:off x="6095999" y="1487231"/>
          <a:ext cx="5656289" cy="430967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30370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6"/>
            <a:ext cx="10515600" cy="603062"/>
          </a:xfrm>
        </p:spPr>
        <p:txBody>
          <a:bodyPr>
            <a:normAutofit/>
          </a:bodyPr>
          <a:lstStyle/>
          <a:p>
            <a:r>
              <a:rPr lang="en-IN" sz="3600" b="1" dirty="0">
                <a:solidFill>
                  <a:srgbClr val="002060"/>
                </a:solidFill>
                <a:latin typeface="Century Gothic" panose="020B0502020202020204" pitchFamily="34" charset="0"/>
              </a:rPr>
              <a:t>Sale Trends</a:t>
            </a:r>
          </a:p>
        </p:txBody>
      </p:sp>
      <p:sp>
        <p:nvSpPr>
          <p:cNvPr id="2" name="Content Placeholder 1"/>
          <p:cNvSpPr>
            <a:spLocks noGrp="1"/>
          </p:cNvSpPr>
          <p:nvPr>
            <p:ph idx="1"/>
          </p:nvPr>
        </p:nvSpPr>
        <p:spPr>
          <a:xfrm>
            <a:off x="838201" y="968188"/>
            <a:ext cx="5547610" cy="5298141"/>
          </a:xfrm>
        </p:spPr>
        <p:txBody>
          <a:bodyPr>
            <a:noAutofit/>
          </a:bodyPr>
          <a:lstStyle/>
          <a:p>
            <a:pPr marL="0" indent="0">
              <a:buNone/>
            </a:pPr>
            <a:endParaRPr lang="en-IN" sz="2000" b="1" dirty="0">
              <a:latin typeface="Century Gothic" panose="020B0502020202020204" pitchFamily="34" charset="0"/>
            </a:endParaRPr>
          </a:p>
          <a:p>
            <a:pPr marL="0" indent="0">
              <a:buNone/>
            </a:pPr>
            <a:r>
              <a:rPr lang="en-IN" sz="2000" b="1" dirty="0">
                <a:latin typeface="Century Gothic" panose="020B0502020202020204" pitchFamily="34" charset="0"/>
              </a:rPr>
              <a:t>According to data released by SIAM:</a:t>
            </a:r>
          </a:p>
          <a:p>
            <a:r>
              <a:rPr lang="en-IN" sz="2000" dirty="0"/>
              <a:t>A</a:t>
            </a:r>
            <a:r>
              <a:rPr lang="en-IN" sz="2000" dirty="0">
                <a:latin typeface="Century Gothic" panose="020B0502020202020204" pitchFamily="34" charset="0"/>
              </a:rPr>
              <a:t>round 21.5 million vehicles (including PVs, CVs, 2Ws, 3Ws and Quadricycle) were sold in FY20 against near 26 million in FY19.</a:t>
            </a:r>
          </a:p>
          <a:p>
            <a:endParaRPr lang="en-IN" sz="2000" dirty="0">
              <a:latin typeface="Century Gothic" panose="020B0502020202020204" pitchFamily="34" charset="0"/>
            </a:endParaRPr>
          </a:p>
          <a:p>
            <a:r>
              <a:rPr lang="en-IN" sz="2000" dirty="0">
                <a:latin typeface="Century Gothic" panose="020B0502020202020204" pitchFamily="34" charset="0"/>
              </a:rPr>
              <a:t>Vehicles sale category wise in FY20:</a:t>
            </a:r>
          </a:p>
          <a:p>
            <a:pPr lvl="1">
              <a:buFont typeface="Wingdings" panose="05000000000000000000" pitchFamily="2" charset="2"/>
              <a:buChar char="Ø"/>
            </a:pPr>
            <a:r>
              <a:rPr lang="en-IN" sz="2000" dirty="0">
                <a:latin typeface="Century Gothic" panose="020B0502020202020204" pitchFamily="34" charset="0"/>
              </a:rPr>
              <a:t>PVs: </a:t>
            </a:r>
            <a:r>
              <a:rPr lang="en-IN" sz="2000" dirty="0"/>
              <a:t>around 2.8</a:t>
            </a:r>
            <a:r>
              <a:rPr lang="en-IN" sz="2000" dirty="0">
                <a:latin typeface="Century Gothic" panose="020B0502020202020204" pitchFamily="34" charset="0"/>
              </a:rPr>
              <a:t> million</a:t>
            </a:r>
          </a:p>
          <a:p>
            <a:pPr lvl="1">
              <a:buFont typeface="Wingdings" panose="05000000000000000000" pitchFamily="2" charset="2"/>
              <a:buChar char="Ø"/>
            </a:pPr>
            <a:r>
              <a:rPr lang="en-IN" sz="2000" dirty="0">
                <a:latin typeface="Century Gothic" panose="020B0502020202020204" pitchFamily="34" charset="0"/>
              </a:rPr>
              <a:t>CVs: over 0.7 million</a:t>
            </a:r>
          </a:p>
          <a:p>
            <a:pPr lvl="1">
              <a:buFont typeface="Wingdings" panose="05000000000000000000" pitchFamily="2" charset="2"/>
              <a:buChar char="Ø"/>
            </a:pPr>
            <a:r>
              <a:rPr lang="en-IN" sz="2000" dirty="0">
                <a:latin typeface="Century Gothic" panose="020B0502020202020204" pitchFamily="34" charset="0"/>
              </a:rPr>
              <a:t>3Ws: 0.63 million</a:t>
            </a:r>
          </a:p>
          <a:p>
            <a:pPr lvl="1">
              <a:buFont typeface="Wingdings" panose="05000000000000000000" pitchFamily="2" charset="2"/>
              <a:buChar char="Ø"/>
            </a:pPr>
            <a:r>
              <a:rPr lang="en-IN" sz="2000" dirty="0">
                <a:latin typeface="Century Gothic" panose="020B0502020202020204" pitchFamily="34" charset="0"/>
              </a:rPr>
              <a:t>2Ws: over 17 million</a:t>
            </a:r>
          </a:p>
        </p:txBody>
      </p:sp>
      <p:graphicFrame>
        <p:nvGraphicFramePr>
          <p:cNvPr id="6" name="Chart 5">
            <a:extLst>
              <a:ext uri="{FF2B5EF4-FFF2-40B4-BE49-F238E27FC236}">
                <a16:creationId xmlns:a16="http://schemas.microsoft.com/office/drawing/2014/main" id="{9105F824-32F6-427C-A0AA-BB88EF9FCD7B}"/>
              </a:ext>
            </a:extLst>
          </p:cNvPr>
          <p:cNvGraphicFramePr/>
          <p:nvPr>
            <p:extLst>
              <p:ext uri="{D42A27DB-BD31-4B8C-83A1-F6EECF244321}">
                <p14:modId xmlns:p14="http://schemas.microsoft.com/office/powerpoint/2010/main" val="3253034232"/>
              </p:ext>
            </p:extLst>
          </p:nvPr>
        </p:nvGraphicFramePr>
        <p:xfrm>
          <a:off x="6385811" y="1355666"/>
          <a:ext cx="5486400" cy="445207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66865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6"/>
            <a:ext cx="10515600" cy="683746"/>
          </a:xfrm>
        </p:spPr>
        <p:txBody>
          <a:bodyPr>
            <a:normAutofit/>
          </a:bodyPr>
          <a:lstStyle/>
          <a:p>
            <a:r>
              <a:rPr lang="en-IN" sz="3600" b="1" dirty="0">
                <a:solidFill>
                  <a:srgbClr val="002060"/>
                </a:solidFill>
                <a:latin typeface="Century Gothic" panose="020B0502020202020204" pitchFamily="34" charset="0"/>
              </a:rPr>
              <a:t>Export Trends</a:t>
            </a:r>
          </a:p>
        </p:txBody>
      </p:sp>
      <p:sp>
        <p:nvSpPr>
          <p:cNvPr id="2" name="Content Placeholder 1"/>
          <p:cNvSpPr>
            <a:spLocks noGrp="1"/>
          </p:cNvSpPr>
          <p:nvPr>
            <p:ph idx="1"/>
          </p:nvPr>
        </p:nvSpPr>
        <p:spPr>
          <a:xfrm>
            <a:off x="1026457" y="1048872"/>
            <a:ext cx="5472817" cy="5128091"/>
          </a:xfrm>
        </p:spPr>
        <p:txBody>
          <a:bodyPr>
            <a:normAutofit/>
          </a:bodyPr>
          <a:lstStyle/>
          <a:p>
            <a:pPr marL="0" indent="0" algn="just">
              <a:buNone/>
            </a:pPr>
            <a:endParaRPr lang="en-US" sz="2000" b="1" dirty="0">
              <a:latin typeface="Century Gothic" panose="020B0502020202020204" pitchFamily="34" charset="0"/>
            </a:endParaRPr>
          </a:p>
          <a:p>
            <a:pPr marL="0" indent="0" algn="just">
              <a:buNone/>
            </a:pPr>
            <a:r>
              <a:rPr lang="en-US" sz="2000" b="1" dirty="0">
                <a:latin typeface="Century Gothic" panose="020B0502020202020204" pitchFamily="34" charset="0"/>
              </a:rPr>
              <a:t>According to data released by SIAM</a:t>
            </a:r>
            <a:r>
              <a:rPr lang="en-US" sz="2000" b="1" dirty="0"/>
              <a:t>:</a:t>
            </a:r>
            <a:endParaRPr lang="en-US" sz="2000" dirty="0">
              <a:latin typeface="Century Gothic" panose="020B0502020202020204" pitchFamily="34" charset="0"/>
            </a:endParaRPr>
          </a:p>
          <a:p>
            <a:pPr algn="just"/>
            <a:r>
              <a:rPr lang="en-US" sz="2000" dirty="0">
                <a:latin typeface="Century Gothic" panose="020B0502020202020204" pitchFamily="34" charset="0"/>
              </a:rPr>
              <a:t>In FY20, overall automobile exports increased by 2.95% to  over 4.7 million against around 4.6 million in FY19.</a:t>
            </a:r>
          </a:p>
          <a:p>
            <a:pPr algn="just"/>
            <a:r>
              <a:rPr lang="en-US" sz="2000" dirty="0">
                <a:latin typeface="Century Gothic" panose="020B0502020202020204" pitchFamily="34" charset="0"/>
              </a:rPr>
              <a:t>Vehicles export category wise in FY20:</a:t>
            </a:r>
          </a:p>
          <a:p>
            <a:pPr lvl="1" algn="just">
              <a:buFont typeface="Wingdings" panose="05000000000000000000" pitchFamily="2" charset="2"/>
              <a:buChar char="Ø"/>
            </a:pPr>
            <a:r>
              <a:rPr lang="en-IN" sz="1600" dirty="0">
                <a:latin typeface="Century Gothic" panose="020B0502020202020204" pitchFamily="34" charset="0"/>
              </a:rPr>
              <a:t>PVs: </a:t>
            </a:r>
            <a:r>
              <a:rPr lang="en-IN" sz="1600" dirty="0"/>
              <a:t>around 0.68</a:t>
            </a:r>
            <a:r>
              <a:rPr lang="en-IN" sz="1600" dirty="0">
                <a:latin typeface="Century Gothic" panose="020B0502020202020204" pitchFamily="34" charset="0"/>
              </a:rPr>
              <a:t> million</a:t>
            </a:r>
          </a:p>
          <a:p>
            <a:pPr lvl="1" algn="just">
              <a:buFont typeface="Wingdings" panose="05000000000000000000" pitchFamily="2" charset="2"/>
              <a:buChar char="Ø"/>
            </a:pPr>
            <a:r>
              <a:rPr lang="en-IN" sz="1600" dirty="0">
                <a:latin typeface="Century Gothic" panose="020B0502020202020204" pitchFamily="34" charset="0"/>
              </a:rPr>
              <a:t>CVs: over 0.06 million</a:t>
            </a:r>
          </a:p>
          <a:p>
            <a:pPr lvl="1" algn="just">
              <a:buFont typeface="Wingdings" panose="05000000000000000000" pitchFamily="2" charset="2"/>
              <a:buChar char="Ø"/>
            </a:pPr>
            <a:r>
              <a:rPr lang="en-IN" sz="1600" dirty="0">
                <a:latin typeface="Century Gothic" panose="020B0502020202020204" pitchFamily="34" charset="0"/>
              </a:rPr>
              <a:t>3Ws: 0.5 million</a:t>
            </a:r>
          </a:p>
          <a:p>
            <a:pPr lvl="1" algn="just">
              <a:buFont typeface="Wingdings" panose="05000000000000000000" pitchFamily="2" charset="2"/>
              <a:buChar char="Ø"/>
            </a:pPr>
            <a:r>
              <a:rPr lang="en-IN" sz="1600" dirty="0">
                <a:latin typeface="Century Gothic" panose="020B0502020202020204" pitchFamily="34" charset="0"/>
              </a:rPr>
              <a:t>2Ws: over 3.5 million</a:t>
            </a:r>
          </a:p>
          <a:p>
            <a:pPr algn="just"/>
            <a:r>
              <a:rPr lang="en-US" sz="2000" dirty="0">
                <a:latin typeface="Century Gothic" panose="020B0502020202020204" pitchFamily="34" charset="0"/>
              </a:rPr>
              <a:t>At present, Maruti Suzuki India Ltd, Hyundai Motor India, and Ford Motor India are the top three PV exporters while Bajaj Auto Ltd and TVS Motor are the leading exporters of two-wheelers.</a:t>
            </a:r>
          </a:p>
          <a:p>
            <a:pPr marL="0" indent="0" algn="just">
              <a:buNone/>
            </a:pPr>
            <a:endParaRPr lang="en-US" sz="2000" dirty="0">
              <a:latin typeface="Century Gothic" panose="020B0502020202020204" pitchFamily="34" charset="0"/>
            </a:endParaRPr>
          </a:p>
          <a:p>
            <a:pPr algn="just"/>
            <a:endParaRPr lang="en-US" sz="2000" dirty="0">
              <a:latin typeface="Century Gothic" panose="020B0502020202020204" pitchFamily="34" charset="0"/>
            </a:endParaRPr>
          </a:p>
        </p:txBody>
      </p:sp>
      <p:graphicFrame>
        <p:nvGraphicFramePr>
          <p:cNvPr id="7" name="Chart 6">
            <a:extLst>
              <a:ext uri="{FF2B5EF4-FFF2-40B4-BE49-F238E27FC236}">
                <a16:creationId xmlns:a16="http://schemas.microsoft.com/office/drawing/2014/main" id="{B2B5B5EB-003A-4B16-8831-8FAE3A891147}"/>
              </a:ext>
            </a:extLst>
          </p:cNvPr>
          <p:cNvGraphicFramePr/>
          <p:nvPr>
            <p:extLst>
              <p:ext uri="{D42A27DB-BD31-4B8C-83A1-F6EECF244321}">
                <p14:modId xmlns:p14="http://schemas.microsoft.com/office/powerpoint/2010/main" val="3761533519"/>
              </p:ext>
            </p:extLst>
          </p:nvPr>
        </p:nvGraphicFramePr>
        <p:xfrm>
          <a:off x="6705600" y="1422885"/>
          <a:ext cx="5280074" cy="436098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96200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24753" y="768536"/>
            <a:ext cx="10515600" cy="5309535"/>
          </a:xfrm>
          <a:solidFill>
            <a:srgbClr val="002060"/>
          </a:solidFill>
        </p:spPr>
        <p:txBody>
          <a:bodyPr/>
          <a:lstStyle/>
          <a:p>
            <a:pPr algn="ctr"/>
            <a:r>
              <a:rPr lang="en-IN" sz="2800" b="1" dirty="0">
                <a:solidFill>
                  <a:schemeClr val="bg1"/>
                </a:solidFill>
                <a:latin typeface="Century Gothic" panose="020B0502020202020204" pitchFamily="34" charset="0"/>
              </a:rPr>
              <a:t>India is set to witness two major changes in the form of </a:t>
            </a:r>
            <a:br>
              <a:rPr lang="en-IN" b="1" dirty="0">
                <a:solidFill>
                  <a:schemeClr val="bg1"/>
                </a:solidFill>
                <a:latin typeface="Century Gothic" panose="020B0502020202020204" pitchFamily="34" charset="0"/>
              </a:rPr>
            </a:br>
            <a:r>
              <a:rPr lang="en-IN" b="1" dirty="0">
                <a:solidFill>
                  <a:schemeClr val="bg1"/>
                </a:solidFill>
                <a:latin typeface="Century Gothic" panose="020B0502020202020204" pitchFamily="34" charset="0"/>
              </a:rPr>
              <a:t>E-Mobility &amp; Intelligent Transport System (ITS)</a:t>
            </a:r>
          </a:p>
        </p:txBody>
      </p:sp>
    </p:spTree>
    <p:extLst>
      <p:ext uri="{BB962C8B-B14F-4D97-AF65-F5344CB8AC3E}">
        <p14:creationId xmlns:p14="http://schemas.microsoft.com/office/powerpoint/2010/main" val="2963951601"/>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2044</TotalTime>
  <Words>4409</Words>
  <Application>Microsoft Office PowerPoint</Application>
  <PresentationFormat>Widescreen</PresentationFormat>
  <Paragraphs>368</Paragraphs>
  <Slides>29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Arial</vt:lpstr>
      <vt:lpstr>Calibri</vt:lpstr>
      <vt:lpstr>Calibri Light</vt:lpstr>
      <vt:lpstr>Century Gothic</vt:lpstr>
      <vt:lpstr>Symbol</vt:lpstr>
      <vt:lpstr>Wingdings</vt:lpstr>
      <vt:lpstr>1_Office Theme</vt:lpstr>
      <vt:lpstr>Automotive Industry in India</vt:lpstr>
      <vt:lpstr>Outline</vt:lpstr>
      <vt:lpstr>Introduction</vt:lpstr>
      <vt:lpstr>Market Segments</vt:lpstr>
      <vt:lpstr>Market Status</vt:lpstr>
      <vt:lpstr>Production Trends</vt:lpstr>
      <vt:lpstr>Sale Trends</vt:lpstr>
      <vt:lpstr>Export Trends</vt:lpstr>
      <vt:lpstr>India is set to witness two major changes in the form of  E-Mobility &amp; Intelligent Transport System (ITS)</vt:lpstr>
      <vt:lpstr>E-Mobility</vt:lpstr>
      <vt:lpstr>Intelligent Transport System (ITS)</vt:lpstr>
      <vt:lpstr>Key Market Players</vt:lpstr>
      <vt:lpstr>Automobile &amp; Components Manufacturing hubs</vt:lpstr>
      <vt:lpstr>Growth Drivers</vt:lpstr>
      <vt:lpstr>Government policy &amp; New initiatives</vt:lpstr>
      <vt:lpstr>National Auto Policy (NAP) 2018 (Draft)</vt:lpstr>
      <vt:lpstr>Automotive Mission Plan (AMP) 2016-26</vt:lpstr>
      <vt:lpstr>National Electric Mobility Mission Plan (NEMMP) 2020</vt:lpstr>
      <vt:lpstr>National Automotive Testing and R&amp;D Infrastructure Project (NATRiP)</vt:lpstr>
      <vt:lpstr>EV policy initiative by Indian states</vt:lpstr>
      <vt:lpstr>Other Initiatives</vt:lpstr>
      <vt:lpstr>Technical Regulations &amp; Standardization  </vt:lpstr>
      <vt:lpstr>Technical Regulations</vt:lpstr>
      <vt:lpstr>Bureau of Indian Standards (BIS)</vt:lpstr>
      <vt:lpstr>Automotive Research Association of India (ARAI)</vt:lpstr>
      <vt:lpstr>Ministry of Heavy Industries, Department of Heavy Industry (DHI)</vt:lpstr>
      <vt:lpstr>International Cooperation on Auto sector</vt:lpstr>
      <vt:lpstr>Conclusion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Dinesh Chand Sharma</dc:creator>
  <cp:lastModifiedBy>Dinesh Chand Sharma / EU Project SESEI</cp:lastModifiedBy>
  <cp:revision>128</cp:revision>
  <cp:lastPrinted>2019-08-02T04:59:42Z</cp:lastPrinted>
  <dcterms:created xsi:type="dcterms:W3CDTF">2018-10-26T04:48:00Z</dcterms:created>
  <dcterms:modified xsi:type="dcterms:W3CDTF">2021-05-07T13:41:39Z</dcterms:modified>
</cp:coreProperties>
</file>