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89" r:id="rId3"/>
    <p:sldId id="515" r:id="rId4"/>
    <p:sldId id="516" r:id="rId5"/>
    <p:sldId id="517" r:id="rId6"/>
    <p:sldId id="513" r:id="rId7"/>
    <p:sldId id="514" r:id="rId8"/>
    <p:sldId id="476" r:id="rId9"/>
    <p:sldId id="518" r:id="rId10"/>
    <p:sldId id="520" r:id="rId11"/>
    <p:sldId id="519" r:id="rId12"/>
    <p:sldId id="523" r:id="rId13"/>
    <p:sldId id="522" r:id="rId14"/>
    <p:sldId id="521" r:id="rId15"/>
    <p:sldId id="524" r:id="rId16"/>
    <p:sldId id="39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7AF4EA-FBA8-4A69-ADF1-BDE4BA79A428}" type="datetimeFigureOut">
              <a:rPr lang="en-IN" smtClean="0"/>
              <a:t>30-09-2021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0938A2-ACF0-41C2-B057-7D676D6A7CB8}" type="slidenum">
              <a:rPr lang="en-IN" smtClean="0"/>
              <a:t>‹#›</a:t>
            </a:fld>
            <a:endParaRPr lang="en-IN"/>
          </a:p>
        </p:txBody>
      </p:sp>
    </p:spTree>
    <p:extLst>
      <p:ext uri="{BB962C8B-B14F-4D97-AF65-F5344CB8AC3E}">
        <p14:creationId xmlns:p14="http://schemas.microsoft.com/office/powerpoint/2010/main" val="67182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a:ln/>
        </p:spPr>
      </p:sp>
      <p:sp>
        <p:nvSpPr>
          <p:cNvPr id="512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endParaRPr lang="en-IN" altLang="en-US"/>
          </a:p>
        </p:txBody>
      </p:sp>
      <p:sp>
        <p:nvSpPr>
          <p:cNvPr id="2" name="Footer Placeholder 1"/>
          <p:cNvSpPr>
            <a:spLocks noGrp="1"/>
          </p:cNvSpPr>
          <p:nvPr>
            <p:ph type="ftr" sz="quarter" idx="10"/>
          </p:nvPr>
        </p:nvSpPr>
        <p:spPr/>
        <p:txBody>
          <a:bodyPr/>
          <a:lstStyle/>
          <a:p>
            <a:endParaRPr lang="en-IN"/>
          </a:p>
        </p:txBody>
      </p:sp>
    </p:spTree>
    <p:extLst>
      <p:ext uri="{BB962C8B-B14F-4D97-AF65-F5344CB8AC3E}">
        <p14:creationId xmlns:p14="http://schemas.microsoft.com/office/powerpoint/2010/main" val="5685713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12</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9133144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14</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2924318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15</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593515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3</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7185685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4</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871457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5</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731875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6</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561298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7</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9585890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8</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608637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9</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2776589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11</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3687639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19137-1FC6-4176-AD1A-73663A2F17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4983008-5BE4-4E28-BAAD-CE058477ED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9B972C93-6632-4C6C-817C-81C29C8BB843}"/>
              </a:ext>
            </a:extLst>
          </p:cNvPr>
          <p:cNvSpPr>
            <a:spLocks noGrp="1"/>
          </p:cNvSpPr>
          <p:nvPr>
            <p:ph type="dt" sz="half" idx="10"/>
          </p:nvPr>
        </p:nvSpPr>
        <p:spPr/>
        <p:txBody>
          <a:bodyPr/>
          <a:lstStyle/>
          <a:p>
            <a:fld id="{C6EB3D0B-39C5-4D35-92E3-2DD1D4204D47}" type="datetimeFigureOut">
              <a:rPr lang="en-IN" smtClean="0"/>
              <a:t>30-09-2021</a:t>
            </a:fld>
            <a:endParaRPr lang="en-IN"/>
          </a:p>
        </p:txBody>
      </p:sp>
      <p:sp>
        <p:nvSpPr>
          <p:cNvPr id="5" name="Footer Placeholder 4">
            <a:extLst>
              <a:ext uri="{FF2B5EF4-FFF2-40B4-BE49-F238E27FC236}">
                <a16:creationId xmlns:a16="http://schemas.microsoft.com/office/drawing/2014/main" id="{2BBD035D-1AD9-4468-B359-F454CAD35BD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BB89107-C2A1-474A-B850-5AA1721B6E22}"/>
              </a:ext>
            </a:extLst>
          </p:cNvPr>
          <p:cNvSpPr>
            <a:spLocks noGrp="1"/>
          </p:cNvSpPr>
          <p:nvPr>
            <p:ph type="sldNum" sz="quarter" idx="12"/>
          </p:nvPr>
        </p:nvSpPr>
        <p:spPr/>
        <p:txBody>
          <a:bodyPr/>
          <a:lstStyle/>
          <a:p>
            <a:fld id="{75B73D8B-4E8E-412D-87AB-EAE4E819AB9C}" type="slidenum">
              <a:rPr lang="en-IN" smtClean="0"/>
              <a:t>‹#›</a:t>
            </a:fld>
            <a:endParaRPr lang="en-IN"/>
          </a:p>
        </p:txBody>
      </p:sp>
    </p:spTree>
    <p:extLst>
      <p:ext uri="{BB962C8B-B14F-4D97-AF65-F5344CB8AC3E}">
        <p14:creationId xmlns:p14="http://schemas.microsoft.com/office/powerpoint/2010/main" val="947933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EB2CC-5DA5-4D80-9803-6F078E303FE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2D63FC0-AB72-427E-9842-EC20EF0608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BE72492-ABF1-41E5-BA29-39C8FE0F7AB6}"/>
              </a:ext>
            </a:extLst>
          </p:cNvPr>
          <p:cNvSpPr>
            <a:spLocks noGrp="1"/>
          </p:cNvSpPr>
          <p:nvPr>
            <p:ph type="dt" sz="half" idx="10"/>
          </p:nvPr>
        </p:nvSpPr>
        <p:spPr/>
        <p:txBody>
          <a:bodyPr/>
          <a:lstStyle/>
          <a:p>
            <a:fld id="{C6EB3D0B-39C5-4D35-92E3-2DD1D4204D47}" type="datetimeFigureOut">
              <a:rPr lang="en-IN" smtClean="0"/>
              <a:t>30-09-2021</a:t>
            </a:fld>
            <a:endParaRPr lang="en-IN"/>
          </a:p>
        </p:txBody>
      </p:sp>
      <p:sp>
        <p:nvSpPr>
          <p:cNvPr id="5" name="Footer Placeholder 4">
            <a:extLst>
              <a:ext uri="{FF2B5EF4-FFF2-40B4-BE49-F238E27FC236}">
                <a16:creationId xmlns:a16="http://schemas.microsoft.com/office/drawing/2014/main" id="{1B3E9EF9-6BD4-4549-8BDC-77FFD5E73B3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E9D7793-352A-4DFA-8E65-A74A756DEBB4}"/>
              </a:ext>
            </a:extLst>
          </p:cNvPr>
          <p:cNvSpPr>
            <a:spLocks noGrp="1"/>
          </p:cNvSpPr>
          <p:nvPr>
            <p:ph type="sldNum" sz="quarter" idx="12"/>
          </p:nvPr>
        </p:nvSpPr>
        <p:spPr/>
        <p:txBody>
          <a:bodyPr/>
          <a:lstStyle/>
          <a:p>
            <a:fld id="{75B73D8B-4E8E-412D-87AB-EAE4E819AB9C}" type="slidenum">
              <a:rPr lang="en-IN" smtClean="0"/>
              <a:t>‹#›</a:t>
            </a:fld>
            <a:endParaRPr lang="en-IN"/>
          </a:p>
        </p:txBody>
      </p:sp>
    </p:spTree>
    <p:extLst>
      <p:ext uri="{BB962C8B-B14F-4D97-AF65-F5344CB8AC3E}">
        <p14:creationId xmlns:p14="http://schemas.microsoft.com/office/powerpoint/2010/main" val="2626749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5E9F57-C4BF-4868-86D8-DA97EABCFDA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4385F43-AC05-4D73-BF36-49FC4B4709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6AE18B9-ECF5-41E7-9B6C-EAD29A3E2E20}"/>
              </a:ext>
            </a:extLst>
          </p:cNvPr>
          <p:cNvSpPr>
            <a:spLocks noGrp="1"/>
          </p:cNvSpPr>
          <p:nvPr>
            <p:ph type="dt" sz="half" idx="10"/>
          </p:nvPr>
        </p:nvSpPr>
        <p:spPr/>
        <p:txBody>
          <a:bodyPr/>
          <a:lstStyle/>
          <a:p>
            <a:fld id="{C6EB3D0B-39C5-4D35-92E3-2DD1D4204D47}" type="datetimeFigureOut">
              <a:rPr lang="en-IN" smtClean="0"/>
              <a:t>30-09-2021</a:t>
            </a:fld>
            <a:endParaRPr lang="en-IN"/>
          </a:p>
        </p:txBody>
      </p:sp>
      <p:sp>
        <p:nvSpPr>
          <p:cNvPr id="5" name="Footer Placeholder 4">
            <a:extLst>
              <a:ext uri="{FF2B5EF4-FFF2-40B4-BE49-F238E27FC236}">
                <a16:creationId xmlns:a16="http://schemas.microsoft.com/office/drawing/2014/main" id="{513585D4-91AD-4EE0-A2A3-C7A86C4E9B2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46B7D63-2EA6-44E0-94AA-1DF841009305}"/>
              </a:ext>
            </a:extLst>
          </p:cNvPr>
          <p:cNvSpPr>
            <a:spLocks noGrp="1"/>
          </p:cNvSpPr>
          <p:nvPr>
            <p:ph type="sldNum" sz="quarter" idx="12"/>
          </p:nvPr>
        </p:nvSpPr>
        <p:spPr/>
        <p:txBody>
          <a:bodyPr/>
          <a:lstStyle/>
          <a:p>
            <a:fld id="{75B73D8B-4E8E-412D-87AB-EAE4E819AB9C}" type="slidenum">
              <a:rPr lang="en-IN" smtClean="0"/>
              <a:t>‹#›</a:t>
            </a:fld>
            <a:endParaRPr lang="en-IN"/>
          </a:p>
        </p:txBody>
      </p:sp>
    </p:spTree>
    <p:extLst>
      <p:ext uri="{BB962C8B-B14F-4D97-AF65-F5344CB8AC3E}">
        <p14:creationId xmlns:p14="http://schemas.microsoft.com/office/powerpoint/2010/main" val="2565995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3" name="Rectangle 100"/>
          <p:cNvSpPr>
            <a:spLocks noChangeArrowheads="1"/>
          </p:cNvSpPr>
          <p:nvPr userDrawn="1"/>
        </p:nvSpPr>
        <p:spPr bwMode="auto">
          <a:xfrm>
            <a:off x="0" y="2419351"/>
            <a:ext cx="12192000" cy="733599"/>
          </a:xfrm>
          <a:prstGeom prst="rect">
            <a:avLst/>
          </a:prstGeom>
          <a:noFill/>
          <a:ln>
            <a:noFill/>
          </a:ln>
        </p:spPr>
        <p:txBody>
          <a:bodyP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ctr" defTabSz="914400" rtl="0" eaLnBrk="1" fontAlgn="auto" latinLnBrk="0" hangingPunct="1">
              <a:lnSpc>
                <a:spcPct val="125000"/>
              </a:lnSpc>
              <a:spcBef>
                <a:spcPts val="0"/>
              </a:spcBef>
              <a:spcAft>
                <a:spcPts val="0"/>
              </a:spcAft>
              <a:buClrTx/>
              <a:buSzTx/>
              <a:buFontTx/>
              <a:buNone/>
              <a:tabLst/>
              <a:defRPr/>
            </a:pPr>
            <a:r>
              <a:rPr lang="en-US" altLang="en-US" sz="3600" b="1" baseline="0" dirty="0">
                <a:solidFill>
                  <a:srgbClr val="484848"/>
                </a:solidFill>
                <a:latin typeface="Calibri" pitchFamily="34" charset="0"/>
              </a:rPr>
              <a:t>Circular Economy/Resource Efficiency in India</a:t>
            </a:r>
            <a:endParaRPr lang="en-IN" altLang="en-US" sz="2000" b="1" baseline="0" dirty="0">
              <a:solidFill>
                <a:schemeClr val="accent1">
                  <a:lumMod val="75000"/>
                </a:schemeClr>
              </a:solidFill>
              <a:latin typeface="Calibri" pitchFamily="34" charset="0"/>
            </a:endParaRPr>
          </a:p>
        </p:txBody>
      </p:sp>
      <p:pic>
        <p:nvPicPr>
          <p:cNvPr id="4" name="Picture 8" descr="eftalogo.jpg"/>
          <p:cNvPicPr>
            <a:picLocks noChangeAspect="1"/>
          </p:cNvPicPr>
          <p:nvPr userDrawn="1"/>
        </p:nvPicPr>
        <p:blipFill>
          <a:blip r:embed="rId2">
            <a:extLst>
              <a:ext uri="{28A0092B-C50C-407E-A947-70E740481C1C}">
                <a14:useLocalDpi xmlns:a14="http://schemas.microsoft.com/office/drawing/2010/main" val="0"/>
              </a:ext>
            </a:extLst>
          </a:blip>
          <a:srcRect b="7619"/>
          <a:stretch>
            <a:fillRect/>
          </a:stretch>
        </p:blipFill>
        <p:spPr bwMode="auto">
          <a:xfrm>
            <a:off x="9338734" y="211139"/>
            <a:ext cx="1039284" cy="54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11"/>
          <p:cNvCxnSpPr/>
          <p:nvPr userDrawn="1"/>
        </p:nvCxnSpPr>
        <p:spPr>
          <a:xfrm flipV="1">
            <a:off x="351367" y="942975"/>
            <a:ext cx="11478684" cy="0"/>
          </a:xfrm>
          <a:prstGeom prst="line">
            <a:avLst/>
          </a:prstGeom>
          <a:ln w="9525">
            <a:solidFill>
              <a:srgbClr val="B8005C"/>
            </a:solidFill>
          </a:ln>
        </p:spPr>
        <p:style>
          <a:lnRef idx="1">
            <a:schemeClr val="accent1"/>
          </a:lnRef>
          <a:fillRef idx="0">
            <a:schemeClr val="accent1"/>
          </a:fillRef>
          <a:effectRef idx="0">
            <a:schemeClr val="accent1"/>
          </a:effectRef>
          <a:fontRef idx="minor">
            <a:schemeClr val="tx1"/>
          </a:fontRef>
        </p:style>
      </p:cxnSp>
      <p:pic>
        <p:nvPicPr>
          <p:cNvPr id="6" name="Picture 15" descr="ETSI.gif"/>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069418" y="298451"/>
            <a:ext cx="2078567" cy="47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3" descr="CEN logo transparent.gif"/>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875367" y="212726"/>
            <a:ext cx="1062567" cy="63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4" descr="LogoDefPMS.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162301" y="225426"/>
            <a:ext cx="1657351"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descr="http://rapidis.blogactiv.eu/files/2012/09/European_Commission.png"/>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363885" y="19051"/>
            <a:ext cx="1644649"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kstvak 26"/>
          <p:cNvSpPr txBox="1">
            <a:spLocks noChangeArrowheads="1"/>
          </p:cNvSpPr>
          <p:nvPr userDrawn="1"/>
        </p:nvSpPr>
        <p:spPr bwMode="auto">
          <a:xfrm>
            <a:off x="465668" y="4485200"/>
            <a:ext cx="11065933" cy="1292662"/>
          </a:xfrm>
          <a:prstGeom prst="rect">
            <a:avLst/>
          </a:prstGeom>
          <a:noFill/>
          <a:ln>
            <a:noFill/>
          </a:ln>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r>
              <a:rPr lang="en-US" altLang="en-US" sz="2000" b="1" dirty="0">
                <a:solidFill>
                  <a:srgbClr val="002060"/>
                </a:solidFill>
                <a:latin typeface="Calibri" pitchFamily="34" charset="0"/>
              </a:rPr>
              <a:t>Dinesh Chand Sharma</a:t>
            </a:r>
          </a:p>
          <a:p>
            <a:pPr algn="ctr">
              <a:defRPr/>
            </a:pPr>
            <a:r>
              <a:rPr lang="en-US" altLang="en-US" sz="2000" b="1" dirty="0">
                <a:solidFill>
                  <a:srgbClr val="002060"/>
                </a:solidFill>
                <a:latin typeface="Calibri" pitchFamily="34" charset="0"/>
              </a:rPr>
              <a:t>Director-</a:t>
            </a:r>
            <a:r>
              <a:rPr lang="en-US" altLang="en-US" sz="2000" b="1" baseline="0" dirty="0">
                <a:solidFill>
                  <a:srgbClr val="002060"/>
                </a:solidFill>
                <a:latin typeface="Calibri" pitchFamily="34" charset="0"/>
              </a:rPr>
              <a:t> Standards and Public Policy</a:t>
            </a:r>
          </a:p>
          <a:p>
            <a:pPr algn="ctr">
              <a:defRPr/>
            </a:pPr>
            <a:r>
              <a:rPr lang="en-US" altLang="en-US" sz="2000" b="1" baseline="0" dirty="0">
                <a:solidFill>
                  <a:srgbClr val="002060"/>
                </a:solidFill>
                <a:latin typeface="Calibri" pitchFamily="34" charset="0"/>
              </a:rPr>
              <a:t>Project SESEI</a:t>
            </a:r>
            <a:endParaRPr lang="en-US" altLang="en-US" sz="1400" b="1" baseline="0" dirty="0">
              <a:solidFill>
                <a:srgbClr val="484848"/>
              </a:solidFill>
              <a:latin typeface="Calibri" pitchFamily="34" charset="0"/>
            </a:endParaRPr>
          </a:p>
          <a:p>
            <a:pPr algn="ctr">
              <a:defRPr/>
            </a:pPr>
            <a:endParaRPr lang="en-US" sz="1800" dirty="0">
              <a:solidFill>
                <a:schemeClr val="bg1"/>
              </a:solidFill>
              <a:latin typeface="Calibri" pitchFamily="34" charset="0"/>
              <a:cs typeface="Arial" charset="0"/>
            </a:endParaRPr>
          </a:p>
        </p:txBody>
      </p:sp>
      <p:sp>
        <p:nvSpPr>
          <p:cNvPr id="29" name="Date Placeholder 28"/>
          <p:cNvSpPr>
            <a:spLocks noGrp="1"/>
          </p:cNvSpPr>
          <p:nvPr>
            <p:ph type="dt" sz="half" idx="10"/>
          </p:nvPr>
        </p:nvSpPr>
        <p:spPr/>
        <p:txBody>
          <a:bodyPr/>
          <a:lstStyle/>
          <a:p>
            <a:endParaRPr lang="en-IN"/>
          </a:p>
        </p:txBody>
      </p:sp>
      <p:sp>
        <p:nvSpPr>
          <p:cNvPr id="30" name="Footer Placeholder 29"/>
          <p:cNvSpPr>
            <a:spLocks noGrp="1"/>
          </p:cNvSpPr>
          <p:nvPr>
            <p:ph type="ftr" sz="quarter" idx="11"/>
          </p:nvPr>
        </p:nvSpPr>
        <p:spPr/>
        <p:txBody>
          <a:bodyPr/>
          <a:lstStyle/>
          <a:p>
            <a:endParaRPr lang="en-IN"/>
          </a:p>
        </p:txBody>
      </p:sp>
      <p:sp>
        <p:nvSpPr>
          <p:cNvPr id="31" name="Slide Number Placeholder 30"/>
          <p:cNvSpPr>
            <a:spLocks noGrp="1"/>
          </p:cNvSpPr>
          <p:nvPr>
            <p:ph type="sldNum" sz="quarter" idx="12"/>
          </p:nvPr>
        </p:nvSpPr>
        <p:spPr/>
        <p:txBody>
          <a:bodyPr/>
          <a:lstStyle/>
          <a:p>
            <a:fld id="{CFC66938-6495-45C0-B484-CEF541E9110A}" type="slidenum">
              <a:rPr lang="en-IN" smtClean="0"/>
              <a:t>‹#›</a:t>
            </a:fld>
            <a:endParaRPr lang="en-IN"/>
          </a:p>
        </p:txBody>
      </p:sp>
      <p:pic>
        <p:nvPicPr>
          <p:cNvPr id="32" name="Picture 6" descr="ETSI.gif">
            <a:extLst>
              <a:ext uri="{FF2B5EF4-FFF2-40B4-BE49-F238E27FC236}">
                <a16:creationId xmlns:a16="http://schemas.microsoft.com/office/drawing/2014/main" id="{0EDF912A-6220-4738-9AB9-5383D20A3709}"/>
              </a:ext>
            </a:extLst>
          </p:cNvPr>
          <p:cNvPicPr>
            <a:picLocks noChangeAspect="1"/>
          </p:cNvPicPr>
          <p:nvPr userDrawn="1"/>
        </p:nvPicPr>
        <p:blipFill>
          <a:blip r:embed="rId7" cstate="print"/>
          <a:srcRect/>
          <a:stretch>
            <a:fillRect/>
          </a:stretch>
        </p:blipFill>
        <p:spPr bwMode="auto">
          <a:xfrm>
            <a:off x="2125074" y="6392863"/>
            <a:ext cx="941388" cy="287337"/>
          </a:xfrm>
          <a:prstGeom prst="rect">
            <a:avLst/>
          </a:prstGeom>
          <a:noFill/>
          <a:ln w="9525">
            <a:noFill/>
            <a:miter lim="800000"/>
            <a:headEnd/>
            <a:tailEnd/>
          </a:ln>
        </p:spPr>
      </p:pic>
      <p:pic>
        <p:nvPicPr>
          <p:cNvPr id="33" name="Picture 13" descr="CEN logo transparent.gif">
            <a:extLst>
              <a:ext uri="{FF2B5EF4-FFF2-40B4-BE49-F238E27FC236}">
                <a16:creationId xmlns:a16="http://schemas.microsoft.com/office/drawing/2014/main" id="{9F3CA419-CD22-48B8-90D9-945A8B9B3EEB}"/>
              </a:ext>
            </a:extLst>
          </p:cNvPr>
          <p:cNvPicPr>
            <a:picLocks noChangeAspect="1"/>
          </p:cNvPicPr>
          <p:nvPr userDrawn="1"/>
        </p:nvPicPr>
        <p:blipFill>
          <a:blip r:embed="rId8" cstate="print"/>
          <a:srcRect/>
          <a:stretch>
            <a:fillRect/>
          </a:stretch>
        </p:blipFill>
        <p:spPr bwMode="auto">
          <a:xfrm>
            <a:off x="866187" y="6392863"/>
            <a:ext cx="374650" cy="295275"/>
          </a:xfrm>
          <a:prstGeom prst="rect">
            <a:avLst/>
          </a:prstGeom>
          <a:noFill/>
          <a:ln w="9525">
            <a:noFill/>
            <a:miter lim="800000"/>
            <a:headEnd/>
            <a:tailEnd/>
          </a:ln>
        </p:spPr>
      </p:pic>
      <p:pic>
        <p:nvPicPr>
          <p:cNvPr id="34" name="Picture 14" descr="LogoDefPMS.jpg">
            <a:extLst>
              <a:ext uri="{FF2B5EF4-FFF2-40B4-BE49-F238E27FC236}">
                <a16:creationId xmlns:a16="http://schemas.microsoft.com/office/drawing/2014/main" id="{F9437BF7-FAEB-4365-AB8D-6662B964CFF1}"/>
              </a:ext>
            </a:extLst>
          </p:cNvPr>
          <p:cNvPicPr>
            <a:picLocks noChangeAspect="1"/>
          </p:cNvPicPr>
          <p:nvPr userDrawn="1"/>
        </p:nvPicPr>
        <p:blipFill>
          <a:blip r:embed="rId9" cstate="print"/>
          <a:srcRect/>
          <a:stretch>
            <a:fillRect/>
          </a:stretch>
        </p:blipFill>
        <p:spPr bwMode="auto">
          <a:xfrm>
            <a:off x="1359899" y="6362700"/>
            <a:ext cx="646113" cy="323850"/>
          </a:xfrm>
          <a:prstGeom prst="rect">
            <a:avLst/>
          </a:prstGeom>
          <a:noFill/>
          <a:ln w="9525">
            <a:noFill/>
            <a:miter lim="800000"/>
            <a:headEnd/>
            <a:tailEnd/>
          </a:ln>
        </p:spPr>
      </p:pic>
      <p:pic>
        <p:nvPicPr>
          <p:cNvPr id="35" name="Picture 8" descr="eftalogo.jpg">
            <a:extLst>
              <a:ext uri="{FF2B5EF4-FFF2-40B4-BE49-F238E27FC236}">
                <a16:creationId xmlns:a16="http://schemas.microsoft.com/office/drawing/2014/main" id="{5CDD838B-254E-4D9F-9FF1-7075A3FF6B87}"/>
              </a:ext>
            </a:extLst>
          </p:cNvPr>
          <p:cNvPicPr>
            <a:picLocks noChangeAspect="1"/>
          </p:cNvPicPr>
          <p:nvPr userDrawn="1"/>
        </p:nvPicPr>
        <p:blipFill>
          <a:blip r:embed="rId10" cstate="print"/>
          <a:srcRect b="7619"/>
          <a:stretch>
            <a:fillRect/>
          </a:stretch>
        </p:blipFill>
        <p:spPr bwMode="auto">
          <a:xfrm>
            <a:off x="4158662" y="6400800"/>
            <a:ext cx="465137" cy="322263"/>
          </a:xfrm>
          <a:prstGeom prst="rect">
            <a:avLst/>
          </a:prstGeom>
          <a:noFill/>
          <a:ln w="9525">
            <a:noFill/>
            <a:miter lim="800000"/>
            <a:headEnd/>
            <a:tailEnd/>
          </a:ln>
        </p:spPr>
      </p:pic>
      <p:pic>
        <p:nvPicPr>
          <p:cNvPr id="36" name="Picture 5" descr="http://rapidis.blogactiv.eu/files/2012/09/European_Commission.png">
            <a:extLst>
              <a:ext uri="{FF2B5EF4-FFF2-40B4-BE49-F238E27FC236}">
                <a16:creationId xmlns:a16="http://schemas.microsoft.com/office/drawing/2014/main" id="{5889C607-D016-4070-B395-0B3668A83E17}"/>
              </a:ext>
            </a:extLst>
          </p:cNvPr>
          <p:cNvPicPr>
            <a:picLocks noChangeAspect="1" noChangeArrowheads="1"/>
          </p:cNvPicPr>
          <p:nvPr userDrawn="1"/>
        </p:nvPicPr>
        <p:blipFill>
          <a:blip r:embed="rId6" cstate="print"/>
          <a:srcRect/>
          <a:stretch>
            <a:fillRect/>
          </a:stretch>
        </p:blipFill>
        <p:spPr bwMode="auto">
          <a:xfrm>
            <a:off x="3155362" y="6243638"/>
            <a:ext cx="835025" cy="619125"/>
          </a:xfrm>
          <a:prstGeom prst="rect">
            <a:avLst/>
          </a:prstGeom>
          <a:noFill/>
          <a:ln w="9525">
            <a:noFill/>
            <a:miter lim="800000"/>
            <a:headEnd/>
            <a:tailEnd/>
          </a:ln>
        </p:spPr>
      </p:pic>
      <p:pic>
        <p:nvPicPr>
          <p:cNvPr id="37" name="Picture 36">
            <a:extLst>
              <a:ext uri="{FF2B5EF4-FFF2-40B4-BE49-F238E27FC236}">
                <a16:creationId xmlns:a16="http://schemas.microsoft.com/office/drawing/2014/main" id="{CB121544-3AE4-4509-B6CA-D188627E8615}"/>
              </a:ext>
            </a:extLst>
          </p:cNvPr>
          <p:cNvPicPr>
            <a:picLocks noChangeAspect="1"/>
          </p:cNvPicPr>
          <p:nvPr userDrawn="1"/>
        </p:nvPicPr>
        <p:blipFill>
          <a:blip r:embed="rId11"/>
          <a:stretch>
            <a:fillRect/>
          </a:stretch>
        </p:blipFill>
        <p:spPr>
          <a:xfrm>
            <a:off x="5152599" y="6311900"/>
            <a:ext cx="1849385" cy="434307"/>
          </a:xfrm>
          <a:prstGeom prst="rect">
            <a:avLst/>
          </a:prstGeom>
        </p:spPr>
      </p:pic>
    </p:spTree>
    <p:extLst>
      <p:ext uri="{BB962C8B-B14F-4D97-AF65-F5344CB8AC3E}">
        <p14:creationId xmlns:p14="http://schemas.microsoft.com/office/powerpoint/2010/main" val="191008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C50FF-18F4-42BD-94A2-6A3D5EFB635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507A6AE-4DFF-40F5-A5B5-9F5B7E813FB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A5E2D47-0934-4498-A25A-F4585ECD4DEA}"/>
              </a:ext>
            </a:extLst>
          </p:cNvPr>
          <p:cNvSpPr>
            <a:spLocks noGrp="1"/>
          </p:cNvSpPr>
          <p:nvPr>
            <p:ph type="dt" sz="half" idx="10"/>
          </p:nvPr>
        </p:nvSpPr>
        <p:spPr/>
        <p:txBody>
          <a:bodyPr/>
          <a:lstStyle/>
          <a:p>
            <a:fld id="{C6EB3D0B-39C5-4D35-92E3-2DD1D4204D47}" type="datetimeFigureOut">
              <a:rPr lang="en-IN" smtClean="0"/>
              <a:t>30-09-2021</a:t>
            </a:fld>
            <a:endParaRPr lang="en-IN"/>
          </a:p>
        </p:txBody>
      </p:sp>
      <p:sp>
        <p:nvSpPr>
          <p:cNvPr id="5" name="Footer Placeholder 4">
            <a:extLst>
              <a:ext uri="{FF2B5EF4-FFF2-40B4-BE49-F238E27FC236}">
                <a16:creationId xmlns:a16="http://schemas.microsoft.com/office/drawing/2014/main" id="{9BA29D08-8367-4D43-912A-55F9E2790E5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FB96EE4-B88D-4253-A4D9-E6218E2858C6}"/>
              </a:ext>
            </a:extLst>
          </p:cNvPr>
          <p:cNvSpPr>
            <a:spLocks noGrp="1"/>
          </p:cNvSpPr>
          <p:nvPr>
            <p:ph type="sldNum" sz="quarter" idx="12"/>
          </p:nvPr>
        </p:nvSpPr>
        <p:spPr/>
        <p:txBody>
          <a:bodyPr/>
          <a:lstStyle/>
          <a:p>
            <a:fld id="{75B73D8B-4E8E-412D-87AB-EAE4E819AB9C}" type="slidenum">
              <a:rPr lang="en-IN" smtClean="0"/>
              <a:t>‹#›</a:t>
            </a:fld>
            <a:endParaRPr lang="en-IN"/>
          </a:p>
        </p:txBody>
      </p:sp>
    </p:spTree>
    <p:extLst>
      <p:ext uri="{BB962C8B-B14F-4D97-AF65-F5344CB8AC3E}">
        <p14:creationId xmlns:p14="http://schemas.microsoft.com/office/powerpoint/2010/main" val="3200406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B37F8-9DF4-4A72-80F7-13DF9A8C93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EFEB993C-A7A1-4843-BD7C-2D1358EF03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81EEC5-8D41-43CC-881A-0492CD0BA2E9}"/>
              </a:ext>
            </a:extLst>
          </p:cNvPr>
          <p:cNvSpPr>
            <a:spLocks noGrp="1"/>
          </p:cNvSpPr>
          <p:nvPr>
            <p:ph type="dt" sz="half" idx="10"/>
          </p:nvPr>
        </p:nvSpPr>
        <p:spPr/>
        <p:txBody>
          <a:bodyPr/>
          <a:lstStyle/>
          <a:p>
            <a:fld id="{C6EB3D0B-39C5-4D35-92E3-2DD1D4204D47}" type="datetimeFigureOut">
              <a:rPr lang="en-IN" smtClean="0"/>
              <a:t>30-09-2021</a:t>
            </a:fld>
            <a:endParaRPr lang="en-IN"/>
          </a:p>
        </p:txBody>
      </p:sp>
      <p:sp>
        <p:nvSpPr>
          <p:cNvPr id="5" name="Footer Placeholder 4">
            <a:extLst>
              <a:ext uri="{FF2B5EF4-FFF2-40B4-BE49-F238E27FC236}">
                <a16:creationId xmlns:a16="http://schemas.microsoft.com/office/drawing/2014/main" id="{D1F5A468-4F4C-45AF-B1F8-D62045164D8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C63A078-53A9-4847-98D4-CCB2787F29E6}"/>
              </a:ext>
            </a:extLst>
          </p:cNvPr>
          <p:cNvSpPr>
            <a:spLocks noGrp="1"/>
          </p:cNvSpPr>
          <p:nvPr>
            <p:ph type="sldNum" sz="quarter" idx="12"/>
          </p:nvPr>
        </p:nvSpPr>
        <p:spPr/>
        <p:txBody>
          <a:bodyPr/>
          <a:lstStyle/>
          <a:p>
            <a:fld id="{75B73D8B-4E8E-412D-87AB-EAE4E819AB9C}" type="slidenum">
              <a:rPr lang="en-IN" smtClean="0"/>
              <a:t>‹#›</a:t>
            </a:fld>
            <a:endParaRPr lang="en-IN"/>
          </a:p>
        </p:txBody>
      </p:sp>
    </p:spTree>
    <p:extLst>
      <p:ext uri="{BB962C8B-B14F-4D97-AF65-F5344CB8AC3E}">
        <p14:creationId xmlns:p14="http://schemas.microsoft.com/office/powerpoint/2010/main" val="3862530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3F15E-BC63-492A-BF9A-5D313F838D7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4AA1D47-39D1-4169-A636-8FB7CB6841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7D9039A-2621-4E2F-B316-990B0E64DDC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3E02941-3BEF-4E90-BC8E-26D0C5F725B5}"/>
              </a:ext>
            </a:extLst>
          </p:cNvPr>
          <p:cNvSpPr>
            <a:spLocks noGrp="1"/>
          </p:cNvSpPr>
          <p:nvPr>
            <p:ph type="dt" sz="half" idx="10"/>
          </p:nvPr>
        </p:nvSpPr>
        <p:spPr/>
        <p:txBody>
          <a:bodyPr/>
          <a:lstStyle/>
          <a:p>
            <a:fld id="{C6EB3D0B-39C5-4D35-92E3-2DD1D4204D47}" type="datetimeFigureOut">
              <a:rPr lang="en-IN" smtClean="0"/>
              <a:t>30-09-2021</a:t>
            </a:fld>
            <a:endParaRPr lang="en-IN"/>
          </a:p>
        </p:txBody>
      </p:sp>
      <p:sp>
        <p:nvSpPr>
          <p:cNvPr id="6" name="Footer Placeholder 5">
            <a:extLst>
              <a:ext uri="{FF2B5EF4-FFF2-40B4-BE49-F238E27FC236}">
                <a16:creationId xmlns:a16="http://schemas.microsoft.com/office/drawing/2014/main" id="{E07BB32D-297F-4936-9D93-7092D5B1549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ABB3DDB-F16F-41C6-9AD6-3111E31861C0}"/>
              </a:ext>
            </a:extLst>
          </p:cNvPr>
          <p:cNvSpPr>
            <a:spLocks noGrp="1"/>
          </p:cNvSpPr>
          <p:nvPr>
            <p:ph type="sldNum" sz="quarter" idx="12"/>
          </p:nvPr>
        </p:nvSpPr>
        <p:spPr/>
        <p:txBody>
          <a:bodyPr/>
          <a:lstStyle/>
          <a:p>
            <a:fld id="{75B73D8B-4E8E-412D-87AB-EAE4E819AB9C}" type="slidenum">
              <a:rPr lang="en-IN" smtClean="0"/>
              <a:t>‹#›</a:t>
            </a:fld>
            <a:endParaRPr lang="en-IN"/>
          </a:p>
        </p:txBody>
      </p:sp>
    </p:spTree>
    <p:extLst>
      <p:ext uri="{BB962C8B-B14F-4D97-AF65-F5344CB8AC3E}">
        <p14:creationId xmlns:p14="http://schemas.microsoft.com/office/powerpoint/2010/main" val="2082124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DB6FF-73AD-46AB-9E1C-FCDA23B463D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1FDAB83-DCA4-496B-86FC-E3EDFA343F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36A7C4-4FEA-474E-B92B-082ADF9909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B0EAC65F-A06E-4CD1-99E0-7167C52207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75D439-06F2-45BC-8B5A-C5ABD3EEC23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6B5AE7C-3E40-4DAB-A47B-A32EC93570F8}"/>
              </a:ext>
            </a:extLst>
          </p:cNvPr>
          <p:cNvSpPr>
            <a:spLocks noGrp="1"/>
          </p:cNvSpPr>
          <p:nvPr>
            <p:ph type="dt" sz="half" idx="10"/>
          </p:nvPr>
        </p:nvSpPr>
        <p:spPr/>
        <p:txBody>
          <a:bodyPr/>
          <a:lstStyle/>
          <a:p>
            <a:fld id="{C6EB3D0B-39C5-4D35-92E3-2DD1D4204D47}" type="datetimeFigureOut">
              <a:rPr lang="en-IN" smtClean="0"/>
              <a:t>30-09-2021</a:t>
            </a:fld>
            <a:endParaRPr lang="en-IN"/>
          </a:p>
        </p:txBody>
      </p:sp>
      <p:sp>
        <p:nvSpPr>
          <p:cNvPr id="8" name="Footer Placeholder 7">
            <a:extLst>
              <a:ext uri="{FF2B5EF4-FFF2-40B4-BE49-F238E27FC236}">
                <a16:creationId xmlns:a16="http://schemas.microsoft.com/office/drawing/2014/main" id="{05F0784D-EDC3-468F-A524-94C5491B37B4}"/>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ADB30A51-E53C-4F79-BAC3-4870E55A8E9A}"/>
              </a:ext>
            </a:extLst>
          </p:cNvPr>
          <p:cNvSpPr>
            <a:spLocks noGrp="1"/>
          </p:cNvSpPr>
          <p:nvPr>
            <p:ph type="sldNum" sz="quarter" idx="12"/>
          </p:nvPr>
        </p:nvSpPr>
        <p:spPr/>
        <p:txBody>
          <a:bodyPr/>
          <a:lstStyle/>
          <a:p>
            <a:fld id="{75B73D8B-4E8E-412D-87AB-EAE4E819AB9C}" type="slidenum">
              <a:rPr lang="en-IN" smtClean="0"/>
              <a:t>‹#›</a:t>
            </a:fld>
            <a:endParaRPr lang="en-IN"/>
          </a:p>
        </p:txBody>
      </p:sp>
    </p:spTree>
    <p:extLst>
      <p:ext uri="{BB962C8B-B14F-4D97-AF65-F5344CB8AC3E}">
        <p14:creationId xmlns:p14="http://schemas.microsoft.com/office/powerpoint/2010/main" val="1100116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93712-3B6A-4718-8579-998C2D23FA2C}"/>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A79A7C8D-1B7A-45C9-B1DE-FF9E56CF560A}"/>
              </a:ext>
            </a:extLst>
          </p:cNvPr>
          <p:cNvSpPr>
            <a:spLocks noGrp="1"/>
          </p:cNvSpPr>
          <p:nvPr>
            <p:ph type="dt" sz="half" idx="10"/>
          </p:nvPr>
        </p:nvSpPr>
        <p:spPr/>
        <p:txBody>
          <a:bodyPr/>
          <a:lstStyle/>
          <a:p>
            <a:fld id="{C6EB3D0B-39C5-4D35-92E3-2DD1D4204D47}" type="datetimeFigureOut">
              <a:rPr lang="en-IN" smtClean="0"/>
              <a:t>30-09-2021</a:t>
            </a:fld>
            <a:endParaRPr lang="en-IN"/>
          </a:p>
        </p:txBody>
      </p:sp>
      <p:sp>
        <p:nvSpPr>
          <p:cNvPr id="4" name="Footer Placeholder 3">
            <a:extLst>
              <a:ext uri="{FF2B5EF4-FFF2-40B4-BE49-F238E27FC236}">
                <a16:creationId xmlns:a16="http://schemas.microsoft.com/office/drawing/2014/main" id="{2FC9C115-72F1-4CB2-A8C3-B6522B709DD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4DC06EC7-6078-450F-A005-AB28EDC1F0D2}"/>
              </a:ext>
            </a:extLst>
          </p:cNvPr>
          <p:cNvSpPr>
            <a:spLocks noGrp="1"/>
          </p:cNvSpPr>
          <p:nvPr>
            <p:ph type="sldNum" sz="quarter" idx="12"/>
          </p:nvPr>
        </p:nvSpPr>
        <p:spPr/>
        <p:txBody>
          <a:bodyPr/>
          <a:lstStyle/>
          <a:p>
            <a:fld id="{75B73D8B-4E8E-412D-87AB-EAE4E819AB9C}" type="slidenum">
              <a:rPr lang="en-IN" smtClean="0"/>
              <a:t>‹#›</a:t>
            </a:fld>
            <a:endParaRPr lang="en-IN"/>
          </a:p>
        </p:txBody>
      </p:sp>
    </p:spTree>
    <p:extLst>
      <p:ext uri="{BB962C8B-B14F-4D97-AF65-F5344CB8AC3E}">
        <p14:creationId xmlns:p14="http://schemas.microsoft.com/office/powerpoint/2010/main" val="4061641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546828-358B-4C49-8909-B0D9E3CA6CDB}"/>
              </a:ext>
            </a:extLst>
          </p:cNvPr>
          <p:cNvSpPr>
            <a:spLocks noGrp="1"/>
          </p:cNvSpPr>
          <p:nvPr>
            <p:ph type="dt" sz="half" idx="10"/>
          </p:nvPr>
        </p:nvSpPr>
        <p:spPr/>
        <p:txBody>
          <a:bodyPr/>
          <a:lstStyle/>
          <a:p>
            <a:fld id="{C6EB3D0B-39C5-4D35-92E3-2DD1D4204D47}" type="datetimeFigureOut">
              <a:rPr lang="en-IN" smtClean="0"/>
              <a:t>30-09-2021</a:t>
            </a:fld>
            <a:endParaRPr lang="en-IN"/>
          </a:p>
        </p:txBody>
      </p:sp>
      <p:sp>
        <p:nvSpPr>
          <p:cNvPr id="3" name="Footer Placeholder 2">
            <a:extLst>
              <a:ext uri="{FF2B5EF4-FFF2-40B4-BE49-F238E27FC236}">
                <a16:creationId xmlns:a16="http://schemas.microsoft.com/office/drawing/2014/main" id="{DD8B8EEA-61B9-4054-82AB-7BA7292C1BA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AC4B745-BC56-4932-AB63-996DBC42F82A}"/>
              </a:ext>
            </a:extLst>
          </p:cNvPr>
          <p:cNvSpPr>
            <a:spLocks noGrp="1"/>
          </p:cNvSpPr>
          <p:nvPr>
            <p:ph type="sldNum" sz="quarter" idx="12"/>
          </p:nvPr>
        </p:nvSpPr>
        <p:spPr/>
        <p:txBody>
          <a:bodyPr/>
          <a:lstStyle/>
          <a:p>
            <a:fld id="{75B73D8B-4E8E-412D-87AB-EAE4E819AB9C}" type="slidenum">
              <a:rPr lang="en-IN" smtClean="0"/>
              <a:t>‹#›</a:t>
            </a:fld>
            <a:endParaRPr lang="en-IN"/>
          </a:p>
        </p:txBody>
      </p:sp>
    </p:spTree>
    <p:extLst>
      <p:ext uri="{BB962C8B-B14F-4D97-AF65-F5344CB8AC3E}">
        <p14:creationId xmlns:p14="http://schemas.microsoft.com/office/powerpoint/2010/main" val="891688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E826C-A608-487C-9EE1-34BFC4FF26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34A5707D-5A4C-42A1-A5A8-AB29E96F4A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86E9F1C-97A7-4072-BEE8-F8DF5A81D4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F8D51F-AD2A-4294-9C60-2CE805764C27}"/>
              </a:ext>
            </a:extLst>
          </p:cNvPr>
          <p:cNvSpPr>
            <a:spLocks noGrp="1"/>
          </p:cNvSpPr>
          <p:nvPr>
            <p:ph type="dt" sz="half" idx="10"/>
          </p:nvPr>
        </p:nvSpPr>
        <p:spPr/>
        <p:txBody>
          <a:bodyPr/>
          <a:lstStyle/>
          <a:p>
            <a:fld id="{C6EB3D0B-39C5-4D35-92E3-2DD1D4204D47}" type="datetimeFigureOut">
              <a:rPr lang="en-IN" smtClean="0"/>
              <a:t>30-09-2021</a:t>
            </a:fld>
            <a:endParaRPr lang="en-IN"/>
          </a:p>
        </p:txBody>
      </p:sp>
      <p:sp>
        <p:nvSpPr>
          <p:cNvPr id="6" name="Footer Placeholder 5">
            <a:extLst>
              <a:ext uri="{FF2B5EF4-FFF2-40B4-BE49-F238E27FC236}">
                <a16:creationId xmlns:a16="http://schemas.microsoft.com/office/drawing/2014/main" id="{FCAC1496-EE8A-4BD7-B60D-6F469572BB7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072D4C3-88F5-4A69-9040-0558FCF88A94}"/>
              </a:ext>
            </a:extLst>
          </p:cNvPr>
          <p:cNvSpPr>
            <a:spLocks noGrp="1"/>
          </p:cNvSpPr>
          <p:nvPr>
            <p:ph type="sldNum" sz="quarter" idx="12"/>
          </p:nvPr>
        </p:nvSpPr>
        <p:spPr/>
        <p:txBody>
          <a:bodyPr/>
          <a:lstStyle/>
          <a:p>
            <a:fld id="{75B73D8B-4E8E-412D-87AB-EAE4E819AB9C}" type="slidenum">
              <a:rPr lang="en-IN" smtClean="0"/>
              <a:t>‹#›</a:t>
            </a:fld>
            <a:endParaRPr lang="en-IN"/>
          </a:p>
        </p:txBody>
      </p:sp>
    </p:spTree>
    <p:extLst>
      <p:ext uri="{BB962C8B-B14F-4D97-AF65-F5344CB8AC3E}">
        <p14:creationId xmlns:p14="http://schemas.microsoft.com/office/powerpoint/2010/main" val="913548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3C84D-09DA-493C-9DB0-DA49898715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D13D6E5-0BCB-44B5-90FC-C916BB108B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8FBAD26-F9FD-400B-92F6-995F766482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BB5B38-E657-431D-AD98-E84CBE35E16F}"/>
              </a:ext>
            </a:extLst>
          </p:cNvPr>
          <p:cNvSpPr>
            <a:spLocks noGrp="1"/>
          </p:cNvSpPr>
          <p:nvPr>
            <p:ph type="dt" sz="half" idx="10"/>
          </p:nvPr>
        </p:nvSpPr>
        <p:spPr/>
        <p:txBody>
          <a:bodyPr/>
          <a:lstStyle/>
          <a:p>
            <a:fld id="{C6EB3D0B-39C5-4D35-92E3-2DD1D4204D47}" type="datetimeFigureOut">
              <a:rPr lang="en-IN" smtClean="0"/>
              <a:t>30-09-2021</a:t>
            </a:fld>
            <a:endParaRPr lang="en-IN"/>
          </a:p>
        </p:txBody>
      </p:sp>
      <p:sp>
        <p:nvSpPr>
          <p:cNvPr id="6" name="Footer Placeholder 5">
            <a:extLst>
              <a:ext uri="{FF2B5EF4-FFF2-40B4-BE49-F238E27FC236}">
                <a16:creationId xmlns:a16="http://schemas.microsoft.com/office/drawing/2014/main" id="{732B2FFC-9A8B-45C4-B695-BBB3BA5E013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5ADE7D3-DC28-454B-A836-D09F77854D8D}"/>
              </a:ext>
            </a:extLst>
          </p:cNvPr>
          <p:cNvSpPr>
            <a:spLocks noGrp="1"/>
          </p:cNvSpPr>
          <p:nvPr>
            <p:ph type="sldNum" sz="quarter" idx="12"/>
          </p:nvPr>
        </p:nvSpPr>
        <p:spPr/>
        <p:txBody>
          <a:bodyPr/>
          <a:lstStyle/>
          <a:p>
            <a:fld id="{75B73D8B-4E8E-412D-87AB-EAE4E819AB9C}" type="slidenum">
              <a:rPr lang="en-IN" smtClean="0"/>
              <a:t>‹#›</a:t>
            </a:fld>
            <a:endParaRPr lang="en-IN"/>
          </a:p>
        </p:txBody>
      </p:sp>
    </p:spTree>
    <p:extLst>
      <p:ext uri="{BB962C8B-B14F-4D97-AF65-F5344CB8AC3E}">
        <p14:creationId xmlns:p14="http://schemas.microsoft.com/office/powerpoint/2010/main" val="1475032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546D54-5A8A-43FA-B91F-8EF32C0198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B03DF07-73BA-4438-A6F6-A53BEF6162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69A5C14-CD80-44D3-9F28-50D8D2B7DE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EB3D0B-39C5-4D35-92E3-2DD1D4204D47}" type="datetimeFigureOut">
              <a:rPr lang="en-IN" smtClean="0"/>
              <a:t>30-09-2021</a:t>
            </a:fld>
            <a:endParaRPr lang="en-IN"/>
          </a:p>
        </p:txBody>
      </p:sp>
      <p:sp>
        <p:nvSpPr>
          <p:cNvPr id="5" name="Footer Placeholder 4">
            <a:extLst>
              <a:ext uri="{FF2B5EF4-FFF2-40B4-BE49-F238E27FC236}">
                <a16:creationId xmlns:a16="http://schemas.microsoft.com/office/drawing/2014/main" id="{B264CE0D-B0FC-4B34-90CE-D91810D2B1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D4ED0C54-0F61-4F15-A9E8-01D6B556F2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B73D8B-4E8E-412D-87AB-EAE4E819AB9C}" type="slidenum">
              <a:rPr lang="en-IN" smtClean="0"/>
              <a:t>‹#›</a:t>
            </a:fld>
            <a:endParaRPr lang="en-IN"/>
          </a:p>
        </p:txBody>
      </p:sp>
    </p:spTree>
    <p:extLst>
      <p:ext uri="{BB962C8B-B14F-4D97-AF65-F5344CB8AC3E}">
        <p14:creationId xmlns:p14="http://schemas.microsoft.com/office/powerpoint/2010/main" val="683121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onsilium.europa.eu/media/45026/eu-india-roadmap-2025.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www.consilium.europa.eu/media/45027/joint-declaration-with-india-on-resource-efficiency-and-circular-economy.pdf"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eu-rei.com/pdf/publication/Enhancing%20Resource%20Efficiency%20through%20Extended%20Producer%20Responsibility.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s://www.eu-rei.com/userfiles/CEM2018eBrochure.pdf" TargetMode="External"/><Relationship Id="rId4" Type="http://schemas.openxmlformats.org/officeDocument/2006/relationships/hyperlink" Target="https://www.eu-rei.com/pdf/publication/NA_MeitY_RE%20Strategy%20in%20EEE%20Sector_Jan%202019.pdf"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dinesh.chand.sharma@sesei.eu" TargetMode="External"/><Relationship Id="rId2" Type="http://schemas.openxmlformats.org/officeDocument/2006/relationships/image" Target="../media/image11.jpg"/><Relationship Id="rId1" Type="http://schemas.openxmlformats.org/officeDocument/2006/relationships/slideLayout" Target="../slideLayouts/slideLayout7.xml"/><Relationship Id="rId5" Type="http://schemas.openxmlformats.org/officeDocument/2006/relationships/hyperlink" Target="http://www.sesei.in/" TargetMode="External"/><Relationship Id="rId4" Type="http://schemas.openxmlformats.org/officeDocument/2006/relationships/hyperlink" Target="http://www.sesei.e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cpcb.nic.in/displaypdf.php?id=cGxhc3RpY3dhc3RlL1BXTV9HYXpldHRlLnBkZ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static.pib.gov.in/WriteReadData/specificdocs/documents/2021/aug/doc202181311.pdf"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greene.gov.in/wp-content/uploads/2018/01/EWM-Rules-2016-english-23.03.2016.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indiaenvironmentportal.org.in/files/file/E-%20Waste%20(Managment)%20Amendment%20%20Rules,%202018.pdf"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cpcb.nic.in/displaypdf.php?id=d2FzdGUvQyZEX3J1bGVzXzIwMTYucGR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niti.gov.in/writereaddata/files/document_publication/Strategy%20Paper%20on%20Resource%20Efficiency.pdf" TargetMode="External"/><Relationship Id="rId7" Type="http://schemas.openxmlformats.org/officeDocument/2006/relationships/hyperlink" Target="https://www.niua.org/csc/assets/pdf/RepositoryData/Solid_Waste_Management/NITI%20Ayog_Strategy%20on%20C&amp;D%20Waste%20Management.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eu-rei.com/userfiles/0509_NITI%20Session_03_Resource%20efficiency%20in%20Aluminium%20industry%20MoM%205.8.2018.pdf" TargetMode="External"/><Relationship Id="rId5" Type="http://schemas.openxmlformats.org/officeDocument/2006/relationships/hyperlink" Target="https://www.niti.gov.in/writereaddata/files/RE_Steel_Scrap_Slag-FinalR4-28092018.pdf" TargetMode="External"/><Relationship Id="rId4" Type="http://schemas.openxmlformats.org/officeDocument/2006/relationships/hyperlink" Target="https://www.eu-rei.com/pdf/publication/NA_EU_Status%20Paper%20&amp;%20Way%20Forward_Jan%202019.pdf"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moef.gov.in/wp-content/uploads/2019/07/Draft-National-Resourc.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meity.gov.in/writereaddata/files/Circular_Economy_EEE-MeitY-May2021-ver7.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1182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878513"/>
          </a:xfrm>
          <a:solidFill>
            <a:srgbClr val="002060"/>
          </a:solidFill>
        </p:spPr>
        <p:txBody>
          <a:bodyPr>
            <a:normAutofit/>
          </a:bodyPr>
          <a:lstStyle/>
          <a:p>
            <a:pPr algn="ctr"/>
            <a:r>
              <a:rPr lang="en-IN" sz="3600" b="1" dirty="0">
                <a:solidFill>
                  <a:schemeClr val="bg1"/>
                </a:solidFill>
                <a:effectLst>
                  <a:outerShdw blurRad="38100" dist="38100" dir="2700000" algn="tl">
                    <a:srgbClr val="000000">
                      <a:alpha val="43137"/>
                    </a:srgbClr>
                  </a:outerShdw>
                </a:effectLst>
                <a:latin typeface="Century Gothic" panose="020B0502020202020204" pitchFamily="34" charset="0"/>
              </a:rPr>
              <a:t>EU-INDIA initiatives</a:t>
            </a:r>
            <a:endParaRPr lang="en-IN" sz="24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Slide Number Placeholder 4"/>
          <p:cNvSpPr>
            <a:spLocks noGrp="1"/>
          </p:cNvSpPr>
          <p:nvPr>
            <p:ph type="sldNum" sz="quarter" idx="12"/>
          </p:nvPr>
        </p:nvSpPr>
        <p:spPr/>
        <p:txBody>
          <a:bodyPr/>
          <a:lstStyle/>
          <a:p>
            <a:fld id="{CFC66938-6495-45C0-B484-CEF541E9110A}" type="slidenum">
              <a:rPr lang="en-IN" smtClean="0"/>
              <a:t>10</a:t>
            </a:fld>
            <a:endParaRPr lang="en-IN"/>
          </a:p>
        </p:txBody>
      </p:sp>
    </p:spTree>
    <p:extLst>
      <p:ext uri="{BB962C8B-B14F-4D97-AF65-F5344CB8AC3E}">
        <p14:creationId xmlns:p14="http://schemas.microsoft.com/office/powerpoint/2010/main" val="1466621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pPr algn="just"/>
            <a:r>
              <a:rPr lang="en-US" altLang="en-US" sz="4000" b="1" dirty="0">
                <a:solidFill>
                  <a:srgbClr val="002060"/>
                </a:solidFill>
                <a:latin typeface="Century Gothic" panose="020B0502020202020204" pitchFamily="34" charset="0"/>
              </a:rPr>
              <a:t>EU-INDIA Initiatives 1(2)</a:t>
            </a:r>
          </a:p>
        </p:txBody>
      </p:sp>
      <p:sp>
        <p:nvSpPr>
          <p:cNvPr id="3" name="Content Placeholder 2"/>
          <p:cNvSpPr>
            <a:spLocks noGrp="1"/>
          </p:cNvSpPr>
          <p:nvPr>
            <p:ph idx="1"/>
          </p:nvPr>
        </p:nvSpPr>
        <p:spPr>
          <a:xfrm>
            <a:off x="254834" y="1139483"/>
            <a:ext cx="11682334" cy="5336267"/>
          </a:xfrm>
        </p:spPr>
        <p:txBody>
          <a:bodyPr>
            <a:noAutofit/>
          </a:bodyPr>
          <a:lstStyle/>
          <a:p>
            <a:pPr marL="90488" indent="0" algn="just">
              <a:lnSpc>
                <a:spcPct val="107000"/>
              </a:lnSpc>
              <a:spcBef>
                <a:spcPts val="0"/>
              </a:spcBef>
              <a:buNone/>
              <a:tabLst>
                <a:tab pos="539750" algn="l"/>
              </a:tabLst>
            </a:pPr>
            <a:r>
              <a:rPr lang="en-US" sz="1800" b="1" u="sng"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EU-India Summit </a:t>
            </a:r>
            <a:r>
              <a:rPr lang="en-US" sz="1800" b="1" u="sng" dirty="0">
                <a:solidFill>
                  <a:srgbClr val="002060"/>
                </a:solidFill>
                <a:latin typeface="Century Gothic" panose="020B0502020202020204" pitchFamily="34" charset="0"/>
                <a:cs typeface="Times New Roman" panose="02020603050405020304" pitchFamily="18" charset="0"/>
              </a:rPr>
              <a:t>on 15th July 2020: </a:t>
            </a:r>
          </a:p>
          <a:p>
            <a:pPr marL="433388" indent="-342900" algn="just">
              <a:lnSpc>
                <a:spcPct val="107000"/>
              </a:lnSpc>
              <a:spcBef>
                <a:spcPts val="0"/>
              </a:spcBef>
              <a:tabLst>
                <a:tab pos="539750" algn="l"/>
              </a:tabLst>
            </a:pPr>
            <a:r>
              <a:rPr lang="en-US" sz="1600" dirty="0">
                <a:solidFill>
                  <a:srgbClr val="002060"/>
                </a:solidFill>
                <a:latin typeface="Century Gothic" panose="020B0502020202020204" pitchFamily="34" charset="0"/>
              </a:rPr>
              <a:t>endorsed “</a:t>
            </a:r>
            <a:r>
              <a:rPr lang="en-US" sz="1600" b="1" dirty="0">
                <a:solidFill>
                  <a:srgbClr val="002060"/>
                </a:solidFill>
                <a:latin typeface="Century Gothic" panose="020B0502020202020204" pitchFamily="34" charset="0"/>
                <a:hlinkClick r:id="rId3"/>
              </a:rPr>
              <a:t>EU-India Strategic Partnership: A Roadmap to 2025</a:t>
            </a:r>
            <a:r>
              <a:rPr lang="en-US" sz="1600" dirty="0">
                <a:solidFill>
                  <a:srgbClr val="002060"/>
                </a:solidFill>
                <a:latin typeface="Century Gothic" panose="020B0502020202020204" pitchFamily="34" charset="0"/>
              </a:rPr>
              <a:t>” as a common roadmap to guide joint action and further strengthen the EU-India Strategic Partnership over the next five years. </a:t>
            </a:r>
          </a:p>
          <a:p>
            <a:pPr marL="433388" indent="-342900" algn="just">
              <a:lnSpc>
                <a:spcPct val="107000"/>
              </a:lnSpc>
              <a:spcBef>
                <a:spcPts val="0"/>
              </a:spcBef>
              <a:tabLst>
                <a:tab pos="539750" algn="l"/>
              </a:tabLst>
            </a:pPr>
            <a:r>
              <a:rPr lang="en-US" sz="1600" dirty="0">
                <a:solidFill>
                  <a:srgbClr val="002060"/>
                </a:solidFill>
                <a:latin typeface="Century Gothic" panose="020B0502020202020204" pitchFamily="34" charset="0"/>
              </a:rPr>
              <a:t>Through this roadmap, both sides have agreed on many provisions to support and strengthen cooperation between India and EU and on CE/RE provisions are:</a:t>
            </a:r>
            <a:r>
              <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a:t>
            </a:r>
          </a:p>
          <a:p>
            <a:pPr marL="890588" lvl="1" indent="-342900" algn="just">
              <a:lnSpc>
                <a:spcPct val="107000"/>
              </a:lnSpc>
              <a:spcBef>
                <a:spcPts val="0"/>
              </a:spcBef>
              <a:buFont typeface="Wingdings" panose="05000000000000000000" pitchFamily="2" charset="2"/>
              <a:buChar char="ü"/>
              <a:tabLst>
                <a:tab pos="539750" algn="l"/>
              </a:tabLst>
            </a:pPr>
            <a:r>
              <a:rPr lang="en-US" sz="1400" dirty="0">
                <a:solidFill>
                  <a:srgbClr val="002060"/>
                </a:solidFill>
                <a:latin typeface="Century Gothic" panose="020B0502020202020204" pitchFamily="34" charset="0"/>
              </a:rPr>
              <a:t>Strengthen cooperation on environmental matters through JWG on </a:t>
            </a:r>
            <a:r>
              <a:rPr lang="en-US" sz="1400" b="1" dirty="0">
                <a:solidFill>
                  <a:srgbClr val="002060"/>
                </a:solidFill>
                <a:latin typeface="Century Gothic" panose="020B0502020202020204" pitchFamily="34" charset="0"/>
              </a:rPr>
              <a:t>Environment</a:t>
            </a:r>
            <a:r>
              <a:rPr lang="en-US" sz="1400" dirty="0">
                <a:solidFill>
                  <a:srgbClr val="002060"/>
                </a:solidFill>
                <a:latin typeface="Century Gothic" panose="020B0502020202020204" pitchFamily="34" charset="0"/>
              </a:rPr>
              <a:t> as well as Environmental Forum to support India’s transition to a RE &amp; CE</a:t>
            </a:r>
          </a:p>
          <a:p>
            <a:pPr marL="890588" lvl="1" indent="-342900" algn="just">
              <a:lnSpc>
                <a:spcPct val="107000"/>
              </a:lnSpc>
              <a:spcBef>
                <a:spcPts val="0"/>
              </a:spcBef>
              <a:buFont typeface="Wingdings" panose="05000000000000000000" pitchFamily="2" charset="2"/>
              <a:buChar char="ü"/>
              <a:tabLst>
                <a:tab pos="539750" algn="l"/>
              </a:tabLst>
            </a:pPr>
            <a:r>
              <a:rPr lang="en-US" sz="1400" dirty="0">
                <a:solidFill>
                  <a:srgbClr val="002060"/>
                </a:solidFill>
                <a:latin typeface="Century Gothic" panose="020B0502020202020204" pitchFamily="34" charset="0"/>
              </a:rPr>
              <a:t>Strengthen dialogue and establish an </a:t>
            </a:r>
            <a:r>
              <a:rPr lang="en-US" sz="1400" b="1" dirty="0">
                <a:solidFill>
                  <a:srgbClr val="002060"/>
                </a:solidFill>
                <a:latin typeface="Century Gothic" panose="020B0502020202020204" pitchFamily="34" charset="0"/>
                <a:hlinkClick r:id="rId4"/>
              </a:rPr>
              <a:t>EU-India Partnership on RE and CE</a:t>
            </a:r>
            <a:r>
              <a:rPr lang="en-US" sz="1400" dirty="0">
                <a:solidFill>
                  <a:srgbClr val="002060"/>
                </a:solidFill>
                <a:latin typeface="Century Gothic" panose="020B0502020202020204" pitchFamily="34" charset="0"/>
              </a:rPr>
              <a:t> - engagement and partnership between green businesses, particularly SMEs. </a:t>
            </a:r>
          </a:p>
          <a:p>
            <a:pPr marL="890588" lvl="1" indent="-342900" algn="just">
              <a:lnSpc>
                <a:spcPct val="107000"/>
              </a:lnSpc>
              <a:spcBef>
                <a:spcPts val="0"/>
              </a:spcBef>
              <a:buFont typeface="Wingdings" panose="05000000000000000000" pitchFamily="2" charset="2"/>
              <a:buChar char="ü"/>
              <a:tabLst>
                <a:tab pos="539750" algn="l"/>
              </a:tabLst>
            </a:pPr>
            <a:r>
              <a:rPr lang="en-US" sz="1400" dirty="0">
                <a:solidFill>
                  <a:srgbClr val="002060"/>
                </a:solidFill>
                <a:latin typeface="Century Gothic" panose="020B0502020202020204" pitchFamily="34" charset="0"/>
              </a:rPr>
              <a:t>Contribute to RE &amp; CE strategies, formulating guidelines on aspects related to collection, handling, processing and recycling of waste. </a:t>
            </a:r>
          </a:p>
          <a:p>
            <a:pPr marL="890588" lvl="1" indent="-342900" algn="just">
              <a:lnSpc>
                <a:spcPct val="107000"/>
              </a:lnSpc>
              <a:spcBef>
                <a:spcPts val="0"/>
              </a:spcBef>
              <a:buFont typeface="Wingdings" panose="05000000000000000000" pitchFamily="2" charset="2"/>
              <a:buChar char="ü"/>
              <a:tabLst>
                <a:tab pos="539750" algn="l"/>
              </a:tabLst>
            </a:pPr>
            <a:r>
              <a:rPr lang="en-US" sz="1400" dirty="0">
                <a:solidFill>
                  <a:srgbClr val="002060"/>
                </a:solidFill>
                <a:latin typeface="Century Gothic" panose="020B0502020202020204" pitchFamily="34" charset="0"/>
              </a:rPr>
              <a:t>Enhance cooperation on </a:t>
            </a:r>
            <a:r>
              <a:rPr lang="en-US" sz="1400" b="1" dirty="0">
                <a:solidFill>
                  <a:srgbClr val="002060"/>
                </a:solidFill>
                <a:latin typeface="Century Gothic" panose="020B0502020202020204" pitchFamily="34" charset="0"/>
              </a:rPr>
              <a:t>standardization</a:t>
            </a:r>
            <a:r>
              <a:rPr lang="en-US" sz="1400" dirty="0">
                <a:solidFill>
                  <a:srgbClr val="002060"/>
                </a:solidFill>
                <a:latin typeface="Century Gothic" panose="020B0502020202020204" pitchFamily="34" charset="0"/>
              </a:rPr>
              <a:t> and sharing of best practices in fostering an efficient and sustainable use of natural resources, notably by promoting more recycling and resource recovery, in both the formal and informal economy.</a:t>
            </a:r>
          </a:p>
          <a:p>
            <a:pPr marL="890588" lvl="1" indent="-342900" algn="just">
              <a:lnSpc>
                <a:spcPct val="107000"/>
              </a:lnSpc>
              <a:spcBef>
                <a:spcPts val="0"/>
              </a:spcBef>
              <a:buFont typeface="Wingdings" panose="05000000000000000000" pitchFamily="2" charset="2"/>
              <a:buChar char="ü"/>
              <a:tabLst>
                <a:tab pos="539750" algn="l"/>
              </a:tabLst>
            </a:pPr>
            <a:r>
              <a:rPr lang="en-US" sz="1400" dirty="0">
                <a:solidFill>
                  <a:srgbClr val="002060"/>
                </a:solidFill>
                <a:latin typeface="Century Gothic" panose="020B0502020202020204" pitchFamily="34" charset="0"/>
              </a:rPr>
              <a:t>Implement Partnership for </a:t>
            </a:r>
            <a:r>
              <a:rPr lang="en-US" sz="1400" b="1" dirty="0">
                <a:solidFill>
                  <a:srgbClr val="002060"/>
                </a:solidFill>
                <a:latin typeface="Century Gothic" panose="020B0502020202020204" pitchFamily="34" charset="0"/>
              </a:rPr>
              <a:t>Smart and Sustainable </a:t>
            </a:r>
            <a:r>
              <a:rPr lang="en-US" sz="1400" b="1" dirty="0" err="1">
                <a:solidFill>
                  <a:srgbClr val="002060"/>
                </a:solidFill>
                <a:latin typeface="Century Gothic" panose="020B0502020202020204" pitchFamily="34" charset="0"/>
              </a:rPr>
              <a:t>Urbanisation</a:t>
            </a:r>
            <a:r>
              <a:rPr lang="en-US" sz="1400" dirty="0">
                <a:solidFill>
                  <a:srgbClr val="002060"/>
                </a:solidFill>
                <a:latin typeface="Century Gothic" panose="020B0502020202020204" pitchFamily="34" charset="0"/>
              </a:rPr>
              <a:t>, namely supporting smart and sustainable cities, promoting investments in sustainable urbanization, promoting climate action and disaster risk reduction in cities, developing effective solid waste management &amp; treatment and promotion of circular economy, developing effective water supply &amp; sewage system and innovation in housing.</a:t>
            </a:r>
          </a:p>
          <a:p>
            <a:pPr marL="890588" lvl="1" indent="-342900" algn="just">
              <a:lnSpc>
                <a:spcPct val="107000"/>
              </a:lnSpc>
              <a:spcBef>
                <a:spcPts val="0"/>
              </a:spcBef>
              <a:buFont typeface="Wingdings" panose="05000000000000000000" pitchFamily="2" charset="2"/>
              <a:buChar char="ü"/>
              <a:tabLst>
                <a:tab pos="539750" algn="l"/>
              </a:tabLst>
            </a:pPr>
            <a:r>
              <a:rPr lang="en-US" sz="1400" dirty="0">
                <a:solidFill>
                  <a:srgbClr val="002060"/>
                </a:solidFill>
                <a:latin typeface="Century Gothic" panose="020B0502020202020204" pitchFamily="34" charset="0"/>
              </a:rPr>
              <a:t>dialogues on climate change &amp; energy, in line with Mission </a:t>
            </a:r>
            <a:r>
              <a:rPr lang="en-US" sz="1400" b="1" dirty="0">
                <a:solidFill>
                  <a:srgbClr val="002060"/>
                </a:solidFill>
                <a:latin typeface="Century Gothic" panose="020B0502020202020204" pitchFamily="34" charset="0"/>
              </a:rPr>
              <a:t>Innovation</a:t>
            </a:r>
            <a:r>
              <a:rPr lang="en-US" sz="1400" dirty="0">
                <a:solidFill>
                  <a:srgbClr val="002060"/>
                </a:solidFill>
                <a:latin typeface="Century Gothic" panose="020B0502020202020204" pitchFamily="34" charset="0"/>
              </a:rPr>
              <a:t> and on resources efficiency &amp; circular economy</a:t>
            </a:r>
          </a:p>
          <a:p>
            <a:pPr marL="433388" indent="-342900" algn="just">
              <a:lnSpc>
                <a:spcPct val="107000"/>
              </a:lnSpc>
              <a:spcBef>
                <a:spcPts val="0"/>
              </a:spcBef>
              <a:tabLst>
                <a:tab pos="539750" algn="l"/>
              </a:tabLst>
            </a:pPr>
            <a:endParaRPr lang="en-US" sz="1400" dirty="0">
              <a:solidFill>
                <a:srgbClr val="002060"/>
              </a:solidFill>
              <a:latin typeface="Century Gothic" panose="020B0502020202020204" pitchFamily="34" charset="0"/>
            </a:endParaRPr>
          </a:p>
          <a:p>
            <a:pPr marL="433388" indent="-342900" algn="just">
              <a:lnSpc>
                <a:spcPct val="107000"/>
              </a:lnSpc>
              <a:spcBef>
                <a:spcPts val="0"/>
              </a:spcBef>
              <a:tabLst>
                <a:tab pos="539750" algn="l"/>
              </a:tabLst>
            </a:pPr>
            <a:r>
              <a:rPr lang="en-US" sz="1600" dirty="0">
                <a:solidFill>
                  <a:srgbClr val="002060"/>
                </a:solidFill>
                <a:latin typeface="Century Gothic" panose="020B0502020202020204" pitchFamily="34" charset="0"/>
              </a:rPr>
              <a:t>Leaders virtual meeting in May’2021 and committed to accelerate the implementation of new CE &amp; RE Partnership to intensify bilateral exchanges on relevant regulatory approaches, market-based instruments and business models. EU also invited India to join the Global Alliance on Circular Economy and Resource Efficiency.</a:t>
            </a:r>
            <a:endParaRPr lang="en-US"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44490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pPr algn="just"/>
            <a:r>
              <a:rPr lang="en-US" altLang="en-US" sz="4000" b="1" dirty="0">
                <a:solidFill>
                  <a:srgbClr val="002060"/>
                </a:solidFill>
                <a:latin typeface="Century Gothic" panose="020B0502020202020204" pitchFamily="34" charset="0"/>
              </a:rPr>
              <a:t>EU-INDIA Initiatives 2(2)</a:t>
            </a:r>
          </a:p>
        </p:txBody>
      </p:sp>
      <p:sp>
        <p:nvSpPr>
          <p:cNvPr id="3" name="Content Placeholder 2"/>
          <p:cNvSpPr>
            <a:spLocks noGrp="1"/>
          </p:cNvSpPr>
          <p:nvPr>
            <p:ph idx="1"/>
          </p:nvPr>
        </p:nvSpPr>
        <p:spPr>
          <a:xfrm>
            <a:off x="254833" y="1111347"/>
            <a:ext cx="11682334" cy="5606379"/>
          </a:xfrm>
        </p:spPr>
        <p:txBody>
          <a:bodyPr>
            <a:noAutofit/>
          </a:bodyPr>
          <a:lstStyle/>
          <a:p>
            <a:pPr marL="90488" indent="0" algn="just">
              <a:lnSpc>
                <a:spcPct val="107000"/>
              </a:lnSpc>
              <a:spcBef>
                <a:spcPts val="0"/>
              </a:spcBef>
              <a:buNone/>
              <a:tabLst>
                <a:tab pos="539750" algn="l"/>
              </a:tabLst>
            </a:pPr>
            <a:r>
              <a:rPr lang="fr-FR" sz="2000" b="1" u="sng"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EU Project on Resource Efficiency Initiatives (EU-REI) for India</a:t>
            </a:r>
            <a:r>
              <a:rPr lang="en-US" sz="2000" b="1" u="sng"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https://www.eu-rei.com/</a:t>
            </a:r>
          </a:p>
          <a:p>
            <a:pPr marL="376238" indent="-285750" algn="just">
              <a:lnSpc>
                <a:spcPct val="107000"/>
              </a:lnSpc>
              <a:spcBef>
                <a:spcPts val="600"/>
              </a:spcBef>
              <a:tabLst>
                <a:tab pos="539750" algn="l"/>
              </a:tabLst>
            </a:pPr>
            <a:r>
              <a:rPr lang="en-US" sz="14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Supporting India in the implementation of United Nations global Sustainable Consumption and Production (SCP) agenda by way of adopting European/international standards and best practices in the business on resource efficiency and fostering the efficient and sustainable use of natural resources.</a:t>
            </a:r>
          </a:p>
          <a:p>
            <a:pPr marL="376238" indent="-285750" algn="just">
              <a:lnSpc>
                <a:spcPct val="107000"/>
              </a:lnSpc>
              <a:spcBef>
                <a:spcPts val="600"/>
              </a:spcBef>
              <a:tabLst>
                <a:tab pos="539750" algn="l"/>
              </a:tabLst>
            </a:pPr>
            <a:r>
              <a:rPr lang="en-US" sz="14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Project works towards creating a dialogue on the need for resource efficient approaches in India among key government and non-governmental </a:t>
            </a:r>
            <a:r>
              <a:rPr lang="en-US" sz="1400" dirty="0" err="1">
                <a:solidFill>
                  <a:srgbClr val="002060"/>
                </a:solidFill>
                <a:latin typeface="Century Gothic" panose="020B0502020202020204" pitchFamily="34" charset="0"/>
                <a:ea typeface="Calibri" panose="020F0502020204030204" pitchFamily="34" charset="0"/>
                <a:cs typeface="Times New Roman" panose="02020603050405020304" pitchFamily="18" charset="0"/>
              </a:rPr>
              <a:t>organisations</a:t>
            </a:r>
            <a:r>
              <a:rPr lang="en-US" sz="14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 businesses, students, media and the general public</a:t>
            </a:r>
          </a:p>
          <a:p>
            <a:pPr marL="376238" indent="-285750" algn="just">
              <a:lnSpc>
                <a:spcPct val="107000"/>
              </a:lnSpc>
              <a:spcBef>
                <a:spcPts val="600"/>
              </a:spcBef>
              <a:tabLst>
                <a:tab pos="539750" algn="l"/>
              </a:tabLst>
            </a:pPr>
            <a:r>
              <a:rPr lang="en-US" sz="14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primary sectors of interest are mobility, buildings and construction, renewable energy (photovoltaics), and resource recovery from waste (e-waste and plastics and packaging).</a:t>
            </a:r>
          </a:p>
          <a:p>
            <a:pPr marL="376238" indent="-285750" algn="just">
              <a:lnSpc>
                <a:spcPct val="107000"/>
              </a:lnSpc>
              <a:spcBef>
                <a:spcPts val="600"/>
              </a:spcBef>
              <a:tabLst>
                <a:tab pos="539750" algn="l"/>
              </a:tabLst>
            </a:pPr>
            <a:r>
              <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EU-REI </a:t>
            </a:r>
            <a:r>
              <a:rPr lang="en-US" sz="14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has</a:t>
            </a:r>
            <a:r>
              <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undertaken a study to explore the adaptation of European/international standards for e-waste management to the Indian context in order to further the objective of better management of e-waste through responsible collection, transportation &amp; storage, depolluting and recycling. </a:t>
            </a:r>
          </a:p>
          <a:p>
            <a:pPr marL="376238" indent="-285750" algn="just">
              <a:lnSpc>
                <a:spcPct val="107000"/>
              </a:lnSpc>
              <a:spcBef>
                <a:spcPts val="600"/>
              </a:spcBef>
              <a:tabLst>
                <a:tab pos="539750" algn="l"/>
              </a:tabLst>
            </a:pPr>
            <a:r>
              <a:rPr lang="en-US" sz="14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O</a:t>
            </a:r>
            <a:r>
              <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verall objective of this assignment is to develop recommendations for the adaptation of European standard “EN 50625-1:2014 - Collection, logistics &amp; Treatment requirements for WEEE - Part 1: General treatment requirements” as well as the corresponding Technical Specifications “Collection, logistics &amp; Treatment requirements for WEEE Part 4: Specification for the collection and logistics associated with WEEE’’ to the Indian context. </a:t>
            </a:r>
          </a:p>
          <a:p>
            <a:pPr marL="376238" indent="-285750" algn="just">
              <a:lnSpc>
                <a:spcPct val="107000"/>
              </a:lnSpc>
              <a:spcBef>
                <a:spcPts val="600"/>
              </a:spcBef>
              <a:tabLst>
                <a:tab pos="539750" algn="l"/>
              </a:tabLst>
            </a:pPr>
            <a:r>
              <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Focus on IT equipment in line with the Indian “Strategy on Resource Efficiency in the Electrical and Electronic Equipment Sector”. </a:t>
            </a:r>
          </a:p>
          <a:p>
            <a:pPr marL="376238" indent="-285750" algn="just">
              <a:lnSpc>
                <a:spcPct val="107000"/>
              </a:lnSpc>
              <a:spcBef>
                <a:spcPts val="600"/>
              </a:spcBef>
              <a:tabLst>
                <a:tab pos="539750" algn="l"/>
              </a:tabLst>
            </a:pPr>
            <a:r>
              <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Activities on WEEE</a:t>
            </a:r>
          </a:p>
          <a:p>
            <a:pPr marL="833438" lvl="1" indent="-285750" algn="just">
              <a:lnSpc>
                <a:spcPct val="100000"/>
              </a:lnSpc>
              <a:spcBef>
                <a:spcPts val="0"/>
              </a:spcBef>
              <a:tabLst>
                <a:tab pos="539750" algn="l"/>
              </a:tabLst>
            </a:pPr>
            <a:r>
              <a:rPr lang="en-US" sz="11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RE strategy (Nov. 2017)</a:t>
            </a:r>
          </a:p>
          <a:p>
            <a:pPr marL="833438" lvl="1" indent="-285750" algn="just">
              <a:lnSpc>
                <a:spcPct val="100000"/>
              </a:lnSpc>
              <a:spcBef>
                <a:spcPts val="0"/>
              </a:spcBef>
              <a:tabLst>
                <a:tab pos="539750" algn="l"/>
              </a:tabLst>
            </a:pPr>
            <a:r>
              <a:rPr lang="en-US" sz="11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hlinkClick r:id="rId3"/>
              </a:rPr>
              <a:t>EPR Sectoral Study on E-waste and Plastics (Sept. 2018)</a:t>
            </a:r>
            <a:endParaRPr lang="en-US" sz="11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a:p>
            <a:pPr marL="833438" lvl="1" indent="-285750" algn="just">
              <a:lnSpc>
                <a:spcPct val="100000"/>
              </a:lnSpc>
              <a:spcBef>
                <a:spcPts val="0"/>
              </a:spcBef>
              <a:tabLst>
                <a:tab pos="539750" algn="l"/>
              </a:tabLst>
            </a:pPr>
            <a:r>
              <a:rPr lang="en-US" sz="11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hlinkClick r:id="rId4"/>
              </a:rPr>
              <a:t>EEE Strategy (</a:t>
            </a:r>
            <a:r>
              <a:rPr lang="en-US" sz="1100" dirty="0" err="1">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hlinkClick r:id="rId4"/>
              </a:rPr>
              <a:t>MeitY</a:t>
            </a:r>
            <a:r>
              <a:rPr lang="en-US" sz="11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hlinkClick r:id="rId4"/>
              </a:rPr>
              <a:t> and </a:t>
            </a:r>
            <a:r>
              <a:rPr lang="en-US" sz="1100" dirty="0" err="1">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hlinkClick r:id="rId4"/>
              </a:rPr>
              <a:t>Niti</a:t>
            </a:r>
            <a:r>
              <a:rPr lang="en-US" sz="11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hlinkClick r:id="rId4"/>
              </a:rPr>
              <a:t> Aayog, Jan. 2019</a:t>
            </a:r>
            <a:r>
              <a:rPr lang="en-US" sz="11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a:t>
            </a:r>
          </a:p>
          <a:p>
            <a:pPr marL="833438" lvl="1" indent="-285750" algn="just">
              <a:lnSpc>
                <a:spcPct val="100000"/>
              </a:lnSpc>
              <a:spcBef>
                <a:spcPts val="0"/>
              </a:spcBef>
              <a:tabLst>
                <a:tab pos="539750" algn="l"/>
              </a:tabLst>
            </a:pPr>
            <a:r>
              <a:rPr lang="en-US" sz="11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hlinkClick r:id="rId5"/>
              </a:rPr>
              <a:t>Circular Economy Mission Sept. 2018</a:t>
            </a:r>
            <a:endParaRPr lang="en-US" sz="11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a:p>
            <a:pPr marL="833438" lvl="1" indent="-285750" algn="just">
              <a:lnSpc>
                <a:spcPct val="100000"/>
              </a:lnSpc>
              <a:spcBef>
                <a:spcPts val="0"/>
              </a:spcBef>
              <a:tabLst>
                <a:tab pos="539750" algn="l"/>
              </a:tabLst>
            </a:pPr>
            <a:r>
              <a:rPr lang="en-US" sz="1100" dirty="0" err="1">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MeitY</a:t>
            </a:r>
            <a:r>
              <a:rPr lang="en-US" sz="11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E-waste Awareness Scheme – Monitoring and Evaluation support</a:t>
            </a:r>
          </a:p>
          <a:p>
            <a:pPr marL="547688" lvl="1" indent="0" algn="just">
              <a:lnSpc>
                <a:spcPct val="107000"/>
              </a:lnSpc>
              <a:spcBef>
                <a:spcPts val="600"/>
              </a:spcBef>
              <a:buNone/>
              <a:tabLst>
                <a:tab pos="539750" algn="l"/>
              </a:tabLst>
            </a:pPr>
            <a:endParaRPr lang="en-US" sz="12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a:p>
            <a:pPr marL="90488" indent="0" algn="just">
              <a:lnSpc>
                <a:spcPct val="107000"/>
              </a:lnSpc>
              <a:spcBef>
                <a:spcPts val="0"/>
              </a:spcBef>
              <a:buNone/>
              <a:tabLst>
                <a:tab pos="539750" algn="l"/>
              </a:tabLst>
            </a:pPr>
            <a:endParaRPr lang="en-US" sz="18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4346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878513"/>
          </a:xfrm>
          <a:solidFill>
            <a:srgbClr val="002060"/>
          </a:solidFill>
        </p:spPr>
        <p:txBody>
          <a:bodyPr>
            <a:normAutofit/>
          </a:bodyPr>
          <a:lstStyle/>
          <a:p>
            <a:pPr algn="ctr"/>
            <a:r>
              <a:rPr lang="en-IN" sz="3600" b="1" dirty="0">
                <a:solidFill>
                  <a:schemeClr val="bg1"/>
                </a:solidFill>
                <a:effectLst>
                  <a:outerShdw blurRad="38100" dist="38100" dir="2700000" algn="tl">
                    <a:srgbClr val="000000">
                      <a:alpha val="43137"/>
                    </a:srgbClr>
                  </a:outerShdw>
                </a:effectLst>
                <a:latin typeface="Century Gothic" panose="020B0502020202020204" pitchFamily="34" charset="0"/>
              </a:rPr>
              <a:t>CE/RE related Standardization work in India</a:t>
            </a:r>
            <a:endParaRPr lang="en-IN" sz="24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Slide Number Placeholder 4"/>
          <p:cNvSpPr>
            <a:spLocks noGrp="1"/>
          </p:cNvSpPr>
          <p:nvPr>
            <p:ph type="sldNum" sz="quarter" idx="12"/>
          </p:nvPr>
        </p:nvSpPr>
        <p:spPr/>
        <p:txBody>
          <a:bodyPr/>
          <a:lstStyle/>
          <a:p>
            <a:fld id="{CFC66938-6495-45C0-B484-CEF541E9110A}" type="slidenum">
              <a:rPr lang="en-IN" smtClean="0"/>
              <a:t>13</a:t>
            </a:fld>
            <a:endParaRPr lang="en-IN"/>
          </a:p>
        </p:txBody>
      </p:sp>
    </p:spTree>
    <p:extLst>
      <p:ext uri="{BB962C8B-B14F-4D97-AF65-F5344CB8AC3E}">
        <p14:creationId xmlns:p14="http://schemas.microsoft.com/office/powerpoint/2010/main" val="37359519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pPr algn="just"/>
            <a:r>
              <a:rPr lang="en-US" altLang="en-US" sz="4000" b="1" dirty="0">
                <a:solidFill>
                  <a:srgbClr val="002060"/>
                </a:solidFill>
                <a:latin typeface="Century Gothic" panose="020B0502020202020204" pitchFamily="34" charset="0"/>
              </a:rPr>
              <a:t>Bureau of Indian Standards (BIS) 1(2)</a:t>
            </a:r>
          </a:p>
        </p:txBody>
      </p:sp>
      <p:sp>
        <p:nvSpPr>
          <p:cNvPr id="3" name="Content Placeholder 2"/>
          <p:cNvSpPr>
            <a:spLocks noGrp="1"/>
          </p:cNvSpPr>
          <p:nvPr>
            <p:ph idx="1"/>
          </p:nvPr>
        </p:nvSpPr>
        <p:spPr>
          <a:xfrm>
            <a:off x="236958" y="1126448"/>
            <a:ext cx="11599542" cy="5408576"/>
          </a:xfrm>
        </p:spPr>
        <p:txBody>
          <a:bodyPr>
            <a:noAutofit/>
          </a:bodyPr>
          <a:lstStyle/>
          <a:p>
            <a:pPr marL="376238" indent="-285750" algn="just">
              <a:lnSpc>
                <a:spcPct val="107000"/>
              </a:lnSpc>
              <a:spcBef>
                <a:spcPts val="600"/>
              </a:spcBef>
              <a:tabLst>
                <a:tab pos="539750" algn="l"/>
              </a:tabLst>
            </a:pPr>
            <a:r>
              <a:rPr lang="en-US"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In India, BIS is the National Standard Organization created by Government of India with a wide range of </a:t>
            </a:r>
            <a:r>
              <a:rPr lang="en-US" sz="16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topics addressing the</a:t>
            </a:r>
            <a:r>
              <a:rPr lang="en-US"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quality and performance of manufactured products</a:t>
            </a:r>
          </a:p>
          <a:p>
            <a:pPr marL="376238" indent="-285750" algn="just">
              <a:lnSpc>
                <a:spcPct val="107000"/>
              </a:lnSpc>
              <a:spcBef>
                <a:spcPts val="600"/>
              </a:spcBef>
              <a:tabLst>
                <a:tab pos="539750" algn="l"/>
              </a:tabLst>
            </a:pPr>
            <a:r>
              <a:rPr lang="en-US"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BIS through its technical committees </a:t>
            </a:r>
            <a:r>
              <a:rPr lang="en-US" sz="16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is handling the subject of </a:t>
            </a:r>
            <a:r>
              <a:rPr lang="en-US"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CE and RE </a:t>
            </a:r>
          </a:p>
          <a:p>
            <a:pPr marL="833438" lvl="1" indent="-285750" algn="just">
              <a:lnSpc>
                <a:spcPct val="107000"/>
              </a:lnSpc>
              <a:spcBef>
                <a:spcPts val="600"/>
              </a:spcBef>
              <a:spcAft>
                <a:spcPts val="600"/>
              </a:spcAft>
              <a:buFont typeface="Wingdings" panose="05000000000000000000" pitchFamily="2" charset="2"/>
              <a:buChar char="ü"/>
              <a:tabLst>
                <a:tab pos="539750" algn="l"/>
              </a:tabLst>
            </a:pPr>
            <a:r>
              <a:rPr lang="en-US" sz="1400"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ETD 43: Standardization of Environmental Aspects for Electrical and Electronic Products: </a:t>
            </a:r>
            <a:r>
              <a:rPr lang="en-US" sz="14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To prepare the necessary guidelines, basic standards, in the environmental area for Electrical and Electronic Products</a:t>
            </a:r>
          </a:p>
          <a:p>
            <a:pPr marL="1290638" lvl="2" indent="-285750" algn="just">
              <a:lnSpc>
                <a:spcPct val="107000"/>
              </a:lnSpc>
              <a:spcBef>
                <a:spcPts val="600"/>
              </a:spcBef>
              <a:spcAft>
                <a:spcPts val="600"/>
              </a:spcAft>
              <a:buFont typeface="Wingdings" panose="05000000000000000000" pitchFamily="2" charset="2"/>
              <a:buChar char="ü"/>
              <a:tabLst>
                <a:tab pos="539750" algn="l"/>
              </a:tabLst>
            </a:pPr>
            <a:r>
              <a:rPr lang="en-US" sz="10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IS 16584: 2017 IEC/TR 62635 : 2012 Guidelines for End-of-Life Information Provided by Manufacturers and Recyclers and for Recyclable and for Recyclability Rate Calculation of Electrical and Electronic Equipment</a:t>
            </a:r>
          </a:p>
          <a:p>
            <a:pPr marL="833438" lvl="1" indent="-285750" algn="just">
              <a:lnSpc>
                <a:spcPct val="107000"/>
              </a:lnSpc>
              <a:spcBef>
                <a:spcPts val="600"/>
              </a:spcBef>
              <a:spcAft>
                <a:spcPts val="600"/>
              </a:spcAft>
              <a:buFont typeface="Wingdings" panose="05000000000000000000" pitchFamily="2" charset="2"/>
              <a:buChar char="ü"/>
              <a:tabLst>
                <a:tab pos="539750" algn="l"/>
              </a:tabLst>
            </a:pPr>
            <a:r>
              <a:rPr lang="en-US" sz="1400"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CHD 33: Solid Waste Management Sectional Committee: </a:t>
            </a:r>
            <a:r>
              <a:rPr lang="en-US" sz="14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To formulate Indian Standards on: </a:t>
            </a:r>
          </a:p>
          <a:p>
            <a:pPr marL="1290638" lvl="2" indent="-285750" algn="just">
              <a:lnSpc>
                <a:spcPct val="107000"/>
              </a:lnSpc>
              <a:spcBef>
                <a:spcPts val="600"/>
              </a:spcBef>
              <a:buFont typeface="+mj-lt"/>
              <a:buAutoNum type="romanUcPeriod"/>
              <a:tabLst>
                <a:tab pos="539750" algn="l"/>
              </a:tabLst>
            </a:pPr>
            <a:r>
              <a:rPr lang="en-US" sz="10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Specifications, Terminology, methods of sampling and characterization of solid waste (Excluding Bio- Medical &amp; Nuclear Waste), </a:t>
            </a:r>
          </a:p>
          <a:p>
            <a:pPr marL="1290638" lvl="2" indent="-285750" algn="just">
              <a:lnSpc>
                <a:spcPct val="107000"/>
              </a:lnSpc>
              <a:spcBef>
                <a:spcPts val="600"/>
              </a:spcBef>
              <a:buFont typeface="+mj-lt"/>
              <a:buAutoNum type="romanUcPeriod"/>
              <a:tabLst>
                <a:tab pos="539750" algn="l"/>
              </a:tabLst>
            </a:pPr>
            <a:r>
              <a:rPr lang="en-US" sz="10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Codes of Practices on reduction, recycling, reuse and treatment of Solid wastes (Excluding Bio-Medical &amp; Nuclear Waste), </a:t>
            </a:r>
          </a:p>
          <a:p>
            <a:pPr marL="1290638" lvl="2" indent="-285750" algn="just">
              <a:lnSpc>
                <a:spcPct val="107000"/>
              </a:lnSpc>
              <a:spcBef>
                <a:spcPts val="600"/>
              </a:spcBef>
              <a:buFont typeface="+mj-lt"/>
              <a:buAutoNum type="romanUcPeriod"/>
              <a:tabLst>
                <a:tab pos="539750" algn="l"/>
              </a:tabLst>
            </a:pPr>
            <a:r>
              <a:rPr lang="en-US" sz="10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Guidelines and codes of practice for Solid waste disposal (Excluding Bio-Medical)</a:t>
            </a:r>
          </a:p>
          <a:p>
            <a:pPr marL="833438" lvl="1" indent="-285750" algn="just">
              <a:lnSpc>
                <a:spcPct val="107000"/>
              </a:lnSpc>
              <a:spcBef>
                <a:spcPts val="600"/>
              </a:spcBef>
              <a:spcAft>
                <a:spcPts val="600"/>
              </a:spcAft>
              <a:buFont typeface="Wingdings" panose="05000000000000000000" pitchFamily="2" charset="2"/>
              <a:buChar char="ü"/>
              <a:tabLst>
                <a:tab pos="539750" algn="l"/>
              </a:tabLst>
            </a:pPr>
            <a:r>
              <a:rPr lang="en-US" sz="14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PCD 12: Plastics</a:t>
            </a:r>
            <a:r>
              <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a:t>
            </a:r>
          </a:p>
          <a:p>
            <a:pPr marL="1290638" lvl="2" indent="-285750" algn="just">
              <a:lnSpc>
                <a:spcPct val="107000"/>
              </a:lnSpc>
              <a:spcBef>
                <a:spcPts val="600"/>
              </a:spcBef>
              <a:spcAft>
                <a:spcPts val="600"/>
              </a:spcAft>
              <a:buFont typeface="Wingdings" panose="05000000000000000000" pitchFamily="2" charset="2"/>
              <a:buChar char="ü"/>
              <a:tabLst>
                <a:tab pos="539750" algn="l"/>
              </a:tabLst>
            </a:pPr>
            <a:r>
              <a:rPr lang="en-US" sz="10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IS 14534: 1998: Guidelines for the recovery and recycling of plastic waste. </a:t>
            </a:r>
          </a:p>
          <a:p>
            <a:pPr marL="1290638" lvl="2" indent="-285750" algn="just">
              <a:lnSpc>
                <a:spcPct val="107000"/>
              </a:lnSpc>
              <a:spcBef>
                <a:spcPts val="600"/>
              </a:spcBef>
              <a:spcAft>
                <a:spcPts val="600"/>
              </a:spcAft>
              <a:buFont typeface="Wingdings" panose="05000000000000000000" pitchFamily="2" charset="2"/>
              <a:buChar char="ü"/>
              <a:tabLst>
                <a:tab pos="539750" algn="l"/>
              </a:tabLst>
            </a:pPr>
            <a:r>
              <a:rPr lang="en-US" sz="10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IS 14535: 1998: Indian Standard for Recycled plastics for the manufacturing of products – Designation</a:t>
            </a:r>
          </a:p>
          <a:p>
            <a:pPr marL="833438" lvl="1" indent="-285750" algn="just">
              <a:lnSpc>
                <a:spcPct val="107000"/>
              </a:lnSpc>
              <a:spcBef>
                <a:spcPts val="600"/>
              </a:spcBef>
              <a:tabLst>
                <a:tab pos="539750" algn="l"/>
              </a:tabLst>
            </a:pPr>
            <a:r>
              <a:rPr lang="en-US" sz="1400" b="1" dirty="0">
                <a:solidFill>
                  <a:srgbClr val="002060"/>
                </a:solidFill>
                <a:latin typeface="Century Gothic" panose="020B0502020202020204" pitchFamily="34" charset="0"/>
                <a:cs typeface="Times New Roman" panose="02020603050405020304" pitchFamily="18" charset="0"/>
              </a:rPr>
              <a:t>LITD 31:Cloud Computing, IT &amp; Data </a:t>
            </a:r>
            <a:r>
              <a:rPr lang="en-US" sz="1400" b="1" dirty="0" err="1">
                <a:solidFill>
                  <a:srgbClr val="002060"/>
                </a:solidFill>
                <a:latin typeface="Century Gothic" panose="020B0502020202020204" pitchFamily="34" charset="0"/>
                <a:cs typeface="Times New Roman" panose="02020603050405020304" pitchFamily="18" charset="0"/>
              </a:rPr>
              <a:t>Centres</a:t>
            </a:r>
            <a:r>
              <a:rPr lang="en-US" sz="1400" b="1" dirty="0">
                <a:solidFill>
                  <a:srgbClr val="002060"/>
                </a:solidFill>
                <a:latin typeface="Century Gothic" panose="020B0502020202020204" pitchFamily="34" charset="0"/>
                <a:cs typeface="Times New Roman" panose="02020603050405020304" pitchFamily="18" charset="0"/>
              </a:rPr>
              <a:t>: </a:t>
            </a:r>
            <a:r>
              <a:rPr lang="en-US" sz="1400" dirty="0">
                <a:solidFill>
                  <a:srgbClr val="002060"/>
                </a:solidFill>
                <a:latin typeface="Century Gothic" panose="020B0502020202020204" pitchFamily="34" charset="0"/>
                <a:cs typeface="Times New Roman" panose="02020603050405020304" pitchFamily="18" charset="0"/>
              </a:rPr>
              <a:t>To establish Indian standards in the field of a) Cloud Computing and Distributed Platforms including Foundational concepts and technologies, Operational issues, and Interactions among Cloud Computing systems and with other distributed systems b) Assessment methods, design practices, operation and management aspects to support </a:t>
            </a:r>
            <a:r>
              <a:rPr lang="en-US" sz="1400" b="1" dirty="0">
                <a:solidFill>
                  <a:srgbClr val="002060"/>
                </a:solidFill>
                <a:latin typeface="Century Gothic" panose="020B0502020202020204" pitchFamily="34" charset="0"/>
                <a:cs typeface="Times New Roman" panose="02020603050405020304" pitchFamily="18" charset="0"/>
              </a:rPr>
              <a:t>resource efficiency, resilience and environmental sustainability </a:t>
            </a:r>
            <a:r>
              <a:rPr lang="en-US" sz="1400" dirty="0">
                <a:solidFill>
                  <a:srgbClr val="002060"/>
                </a:solidFill>
                <a:latin typeface="Century Gothic" panose="020B0502020202020204" pitchFamily="34" charset="0"/>
                <a:cs typeface="Times New Roman" panose="02020603050405020304" pitchFamily="18" charset="0"/>
              </a:rPr>
              <a:t>for and by information, data </a:t>
            </a:r>
            <a:r>
              <a:rPr lang="en-US" sz="1400" dirty="0" err="1">
                <a:solidFill>
                  <a:srgbClr val="002060"/>
                </a:solidFill>
                <a:latin typeface="Century Gothic" panose="020B0502020202020204" pitchFamily="34" charset="0"/>
                <a:cs typeface="Times New Roman" panose="02020603050405020304" pitchFamily="18" charset="0"/>
              </a:rPr>
              <a:t>centres</a:t>
            </a:r>
            <a:r>
              <a:rPr lang="en-US" sz="1400" dirty="0">
                <a:solidFill>
                  <a:srgbClr val="002060"/>
                </a:solidFill>
                <a:latin typeface="Century Gothic" panose="020B0502020202020204" pitchFamily="34" charset="0"/>
                <a:cs typeface="Times New Roman" panose="02020603050405020304" pitchFamily="18" charset="0"/>
              </a:rPr>
              <a:t> and other facilities and infrastructure necessary for service provisioning</a:t>
            </a:r>
          </a:p>
          <a:p>
            <a:pPr marL="833438" lvl="1" indent="-285750" algn="just">
              <a:lnSpc>
                <a:spcPct val="107000"/>
              </a:lnSpc>
              <a:spcBef>
                <a:spcPts val="600"/>
              </a:spcBef>
              <a:tabLst>
                <a:tab pos="539750" algn="l"/>
              </a:tabLst>
            </a:pPr>
            <a:endPar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70764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pPr algn="just"/>
            <a:r>
              <a:rPr lang="en-US" altLang="en-US" sz="4000" b="1" dirty="0">
                <a:solidFill>
                  <a:srgbClr val="002060"/>
                </a:solidFill>
                <a:latin typeface="Century Gothic" panose="020B0502020202020204" pitchFamily="34" charset="0"/>
              </a:rPr>
              <a:t>Bureau of Indian Standards (BIS) 2(2)</a:t>
            </a:r>
          </a:p>
        </p:txBody>
      </p:sp>
      <p:sp>
        <p:nvSpPr>
          <p:cNvPr id="3" name="Content Placeholder 2"/>
          <p:cNvSpPr>
            <a:spLocks noGrp="1"/>
          </p:cNvSpPr>
          <p:nvPr>
            <p:ph idx="1"/>
          </p:nvPr>
        </p:nvSpPr>
        <p:spPr>
          <a:xfrm>
            <a:off x="236958" y="1126448"/>
            <a:ext cx="11599542" cy="5408576"/>
          </a:xfrm>
        </p:spPr>
        <p:txBody>
          <a:bodyPr>
            <a:noAutofit/>
          </a:bodyPr>
          <a:lstStyle/>
          <a:p>
            <a:pPr marL="376238" indent="-285750" algn="just">
              <a:lnSpc>
                <a:spcPct val="107000"/>
              </a:lnSpc>
              <a:spcBef>
                <a:spcPts val="600"/>
              </a:spcBef>
              <a:tabLst>
                <a:tab pos="539750" algn="l"/>
              </a:tabLst>
            </a:pPr>
            <a:r>
              <a:rPr lang="en-US"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BIS and the Indian Roads Congress have also come up with standards prescribing limits up to which recycled aggregates can be safely used in different applications. </a:t>
            </a:r>
          </a:p>
          <a:p>
            <a:pPr marL="833438" lvl="1" indent="-285750" algn="just">
              <a:lnSpc>
                <a:spcPct val="107000"/>
              </a:lnSpc>
              <a:spcBef>
                <a:spcPts val="600"/>
              </a:spcBef>
              <a:tabLst>
                <a:tab pos="539750" algn="l"/>
              </a:tabLst>
            </a:pPr>
            <a:r>
              <a:rPr lang="en-US" sz="12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In 2016, BIS amended the IS 383 standard to allow for the use of recycled aggregates from construction and demolition waste in concrete production (BIS, 2016). </a:t>
            </a:r>
          </a:p>
          <a:p>
            <a:pPr marL="833438" lvl="1" indent="-285750" algn="just">
              <a:lnSpc>
                <a:spcPct val="107000"/>
              </a:lnSpc>
              <a:spcBef>
                <a:spcPts val="600"/>
              </a:spcBef>
              <a:tabLst>
                <a:tab pos="539750" algn="l"/>
              </a:tabLst>
            </a:pPr>
            <a:r>
              <a:rPr lang="en-US" sz="12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Steps are being taken by BIS to formulate standards for using C&amp;D waste as coarse aggregates in concrete. </a:t>
            </a:r>
          </a:p>
          <a:p>
            <a:pPr marL="833438" lvl="1" indent="-285750" algn="just">
              <a:lnSpc>
                <a:spcPct val="107000"/>
              </a:lnSpc>
              <a:spcBef>
                <a:spcPts val="600"/>
              </a:spcBef>
              <a:tabLst>
                <a:tab pos="539750" algn="l"/>
              </a:tabLst>
            </a:pPr>
            <a:r>
              <a:rPr lang="en-US" sz="12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The Indian Roads Congress (IRC) has issued ‘IRC-121:2017 Guidelines for Use of C&amp;D Waste in Road Sector’ outlining what kind of materials from recycled C&amp;D waste and in what proportion, may be safely used for specific road construction/repair applications.</a:t>
            </a:r>
            <a:endParaRPr lang="en-US" sz="10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81797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1222" y="127467"/>
            <a:ext cx="5195765" cy="2719387"/>
          </a:xfrm>
          <a:prstGeom prst="rect">
            <a:avLst/>
          </a:prstGeom>
        </p:spPr>
      </p:pic>
      <p:sp>
        <p:nvSpPr>
          <p:cNvPr id="3" name="מציין מיקום תוכן 6">
            <a:extLst>
              <a:ext uri="{FF2B5EF4-FFF2-40B4-BE49-F238E27FC236}">
                <a16:creationId xmlns:a16="http://schemas.microsoft.com/office/drawing/2014/main" id="{3F3E7915-1997-414B-9098-2ED093378737}"/>
              </a:ext>
            </a:extLst>
          </p:cNvPr>
          <p:cNvSpPr txBox="1">
            <a:spLocks/>
          </p:cNvSpPr>
          <p:nvPr/>
        </p:nvSpPr>
        <p:spPr>
          <a:xfrm>
            <a:off x="619125" y="2773970"/>
            <a:ext cx="10729232" cy="3530008"/>
          </a:xfrm>
          <a:prstGeom prst="rect">
            <a:avLst/>
          </a:prstGeom>
        </p:spPr>
        <p:txBody>
          <a:bodyPr/>
          <a:lstStyle>
            <a:lvl1pPr marL="228600" indent="-228600" algn="l" defTabSz="914400" rtl="0" eaLnBrk="1" latinLnBrk="0" hangingPunct="1">
              <a:lnSpc>
                <a:spcPct val="90000"/>
              </a:lnSpc>
              <a:spcBef>
                <a:spcPts val="1000"/>
              </a:spcBef>
              <a:buClr>
                <a:schemeClr val="accent1">
                  <a:lumMod val="50000"/>
                </a:schemeClr>
              </a:buClr>
              <a:buFont typeface="Arial" panose="020B0604020202020204" pitchFamily="34" charset="0"/>
              <a:buChar char="•"/>
              <a:defRPr sz="2800" kern="1200">
                <a:solidFill>
                  <a:schemeClr val="accent1">
                    <a:lumMod val="50000"/>
                  </a:schemeClr>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2400" kern="1200">
                <a:solidFill>
                  <a:schemeClr val="accent1">
                    <a:lumMod val="50000"/>
                  </a:schemeClr>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2000" kern="1200">
                <a:solidFill>
                  <a:schemeClr val="accent1">
                    <a:lumMod val="50000"/>
                  </a:schemeClr>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1800" kern="1200">
                <a:solidFill>
                  <a:schemeClr val="accent1">
                    <a:lumMod val="50000"/>
                  </a:schemeClr>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1800" kern="1200">
                <a:solidFill>
                  <a:schemeClr val="accent1">
                    <a:lumMod val="50000"/>
                  </a:schemeClr>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Font typeface="Wingdings" pitchFamily="2" charset="2"/>
              <a:buNone/>
            </a:pPr>
            <a:r>
              <a:rPr lang="en-US" sz="2400" b="1"/>
              <a:t>Dinesh Chand Sharma </a:t>
            </a:r>
          </a:p>
          <a:p>
            <a:pPr algn="ctr">
              <a:buFont typeface="Wingdings" pitchFamily="2" charset="2"/>
              <a:buNone/>
            </a:pPr>
            <a:r>
              <a:rPr lang="en-US" sz="2400"/>
              <a:t>(Seconded European Standardization Expert in India)</a:t>
            </a:r>
          </a:p>
          <a:p>
            <a:pPr algn="ctr">
              <a:buFont typeface="Wingdings" pitchFamily="2" charset="2"/>
              <a:buNone/>
            </a:pPr>
            <a:r>
              <a:rPr lang="en-US" sz="2400"/>
              <a:t>Director – Standardization &amp; Public Policy</a:t>
            </a:r>
          </a:p>
          <a:p>
            <a:pPr algn="ctr">
              <a:buFont typeface="Wingdings" pitchFamily="2" charset="2"/>
              <a:buNone/>
            </a:pPr>
            <a:r>
              <a:rPr lang="en-US" sz="2400"/>
              <a:t>SESEI C/O EBTC, DLTA Complex, Gate No 3, 1st Floor, 1,  Africa Avenue, New Delhi 110029</a:t>
            </a:r>
          </a:p>
          <a:p>
            <a:pPr algn="ctr">
              <a:buFont typeface="Wingdings" pitchFamily="2" charset="2"/>
              <a:buNone/>
            </a:pPr>
            <a:r>
              <a:rPr lang="en-US" sz="2400" b="1"/>
              <a:t>Mobile: </a:t>
            </a:r>
            <a:r>
              <a:rPr lang="en-US" sz="2400"/>
              <a:t>+91 9810079461,</a:t>
            </a:r>
            <a:r>
              <a:rPr lang="en-US" sz="2400" b="1"/>
              <a:t> Tel:</a:t>
            </a:r>
            <a:r>
              <a:rPr lang="en-US" sz="2400"/>
              <a:t> +91 11 3352 1525, </a:t>
            </a:r>
            <a:r>
              <a:rPr lang="en-US" sz="2400" b="1" u="sng">
                <a:hlinkClick r:id="rId3"/>
              </a:rPr>
              <a:t>dinesh.chand.sharma@sesei.eu</a:t>
            </a:r>
            <a:r>
              <a:rPr lang="en-US" sz="2400" b="1" u="sng"/>
              <a:t> </a:t>
            </a:r>
          </a:p>
          <a:p>
            <a:pPr algn="ctr">
              <a:buFont typeface="Wingdings" pitchFamily="2" charset="2"/>
              <a:buNone/>
            </a:pPr>
            <a:r>
              <a:rPr lang="en-IN" sz="2400" b="1">
                <a:hlinkClick r:id="rId4"/>
              </a:rPr>
              <a:t>w</a:t>
            </a:r>
            <a:r>
              <a:rPr lang="en-US" sz="2400" b="1">
                <a:hlinkClick r:id="rId4"/>
              </a:rPr>
              <a:t>ww.sesei.eu</a:t>
            </a:r>
            <a:r>
              <a:rPr lang="en-US" sz="2400" b="1"/>
              <a:t> </a:t>
            </a:r>
            <a:r>
              <a:rPr lang="en-US" sz="2400" b="1">
                <a:sym typeface="Wingdings" panose="05000000000000000000" pitchFamily="2" charset="2"/>
              </a:rPr>
              <a:t></a:t>
            </a:r>
            <a:r>
              <a:rPr lang="en-US" sz="2400" b="1"/>
              <a:t> </a:t>
            </a:r>
            <a:r>
              <a:rPr lang="en-US" sz="2400" b="1">
                <a:hlinkClick r:id="rId5"/>
              </a:rPr>
              <a:t>www.sesei.in</a:t>
            </a:r>
            <a:r>
              <a:rPr lang="en-US" sz="2400" b="1"/>
              <a:t> </a:t>
            </a:r>
            <a:endParaRPr lang="en-US" sz="2400"/>
          </a:p>
          <a:p>
            <a:pPr algn="ctr">
              <a:buFontTx/>
              <a:buNone/>
            </a:pPr>
            <a:endParaRPr lang="he-IL" sz="2400" dirty="0"/>
          </a:p>
        </p:txBody>
      </p:sp>
    </p:spTree>
    <p:extLst>
      <p:ext uri="{BB962C8B-B14F-4D97-AF65-F5344CB8AC3E}">
        <p14:creationId xmlns:p14="http://schemas.microsoft.com/office/powerpoint/2010/main" val="235931634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878513"/>
          </a:xfrm>
          <a:solidFill>
            <a:srgbClr val="002060"/>
          </a:solidFill>
        </p:spPr>
        <p:txBody>
          <a:bodyPr>
            <a:normAutofit/>
          </a:bodyPr>
          <a:lstStyle/>
          <a:p>
            <a:pPr algn="ctr"/>
            <a:r>
              <a:rPr lang="en-IN" sz="3600" b="1" dirty="0">
                <a:solidFill>
                  <a:schemeClr val="bg1"/>
                </a:solidFill>
                <a:effectLst>
                  <a:outerShdw blurRad="38100" dist="38100" dir="2700000" algn="tl">
                    <a:srgbClr val="000000">
                      <a:alpha val="43137"/>
                    </a:srgbClr>
                  </a:outerShdw>
                </a:effectLst>
                <a:latin typeface="Century Gothic" panose="020B0502020202020204" pitchFamily="34" charset="0"/>
              </a:rPr>
              <a:t>CE/RE related regulations/policies/strategies in India</a:t>
            </a:r>
            <a:endParaRPr lang="en-IN" sz="24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Slide Number Placeholder 4"/>
          <p:cNvSpPr>
            <a:spLocks noGrp="1"/>
          </p:cNvSpPr>
          <p:nvPr>
            <p:ph type="sldNum" sz="quarter" idx="12"/>
          </p:nvPr>
        </p:nvSpPr>
        <p:spPr/>
        <p:txBody>
          <a:bodyPr/>
          <a:lstStyle/>
          <a:p>
            <a:fld id="{CFC66938-6495-45C0-B484-CEF541E9110A}" type="slidenum">
              <a:rPr lang="en-IN" smtClean="0"/>
              <a:t>2</a:t>
            </a:fld>
            <a:endParaRPr lang="en-IN"/>
          </a:p>
        </p:txBody>
      </p:sp>
    </p:spTree>
    <p:extLst>
      <p:ext uri="{BB962C8B-B14F-4D97-AF65-F5344CB8AC3E}">
        <p14:creationId xmlns:p14="http://schemas.microsoft.com/office/powerpoint/2010/main" val="1121486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Plastic Waste Management Rules</a:t>
            </a:r>
          </a:p>
        </p:txBody>
      </p:sp>
      <p:sp>
        <p:nvSpPr>
          <p:cNvPr id="3" name="Content Placeholder 2"/>
          <p:cNvSpPr>
            <a:spLocks noGrp="1"/>
          </p:cNvSpPr>
          <p:nvPr>
            <p:ph idx="1"/>
          </p:nvPr>
        </p:nvSpPr>
        <p:spPr>
          <a:xfrm>
            <a:off x="327171" y="1111752"/>
            <a:ext cx="11609996" cy="5605975"/>
          </a:xfrm>
        </p:spPr>
        <p:txBody>
          <a:bodyPr>
            <a:noAutofit/>
          </a:bodyPr>
          <a:lstStyle/>
          <a:p>
            <a:pPr algn="just">
              <a:lnSpc>
                <a:spcPct val="107000"/>
              </a:lnSpc>
              <a:spcBef>
                <a:spcPts val="0"/>
              </a:spcBef>
              <a:buFont typeface="Wingdings" panose="05000000000000000000" pitchFamily="2" charset="2"/>
              <a:buChar char="v"/>
            </a:pPr>
            <a:r>
              <a:rPr lang="en-IN" sz="18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Government notified </a:t>
            </a:r>
            <a:r>
              <a:rPr lang="en-IN" sz="1800" b="1" u="sng"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Plastic Waste Management Rules, 2016</a:t>
            </a:r>
            <a:r>
              <a:rPr lang="en-IN" sz="18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in suppression of the earlier Plastic Waste (Management and Handling) Rules, 2011.  </a:t>
            </a:r>
          </a:p>
          <a:p>
            <a:pPr marL="0" indent="0" algn="just">
              <a:lnSpc>
                <a:spcPct val="107000"/>
              </a:lnSpc>
              <a:spcBef>
                <a:spcPts val="0"/>
              </a:spcBef>
              <a:buNone/>
            </a:pPr>
            <a:endParaRPr lang="en-IN" sz="18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07000"/>
              </a:lnSpc>
              <a:spcBef>
                <a:spcPts val="0"/>
              </a:spcBef>
              <a:buFont typeface="Wingdings" panose="05000000000000000000" pitchFamily="2" charset="2"/>
              <a:buChar char="v"/>
            </a:pPr>
            <a:r>
              <a:rPr lang="en-IN" sz="18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Plastic Waste Management Rules, 2016 aim to:</a:t>
            </a:r>
          </a:p>
          <a:p>
            <a:pPr marL="633413" lvl="1" indent="-366713" algn="just">
              <a:spcBef>
                <a:spcPts val="600"/>
              </a:spcBef>
              <a:buFont typeface="Symbol" panose="05050102010706020507" pitchFamily="18" charset="2"/>
              <a:buChar char=""/>
            </a:pPr>
            <a:r>
              <a:rPr lang="en-US" sz="1600" dirty="0">
                <a:solidFill>
                  <a:srgbClr val="002060"/>
                </a:solidFill>
                <a:effectLst/>
                <a:latin typeface="Century Gothic" panose="020B0502020202020204" pitchFamily="34" charset="0"/>
                <a:ea typeface="Times New Roman" panose="02020603050405020304" pitchFamily="18" charset="0"/>
                <a:cs typeface="Times New Roman" panose="02020603050405020304" pitchFamily="18" charset="0"/>
              </a:rPr>
              <a:t>Increase minimum thickness of plastic carry bags and plastic sheets from 40 to 50 micron</a:t>
            </a:r>
          </a:p>
          <a:p>
            <a:pPr marL="633413" lvl="1" indent="-366713" algn="just">
              <a:spcBef>
                <a:spcPts val="600"/>
              </a:spcBef>
              <a:buFont typeface="Symbol" panose="05050102010706020507" pitchFamily="18" charset="2"/>
              <a:buChar char=""/>
            </a:pPr>
            <a:r>
              <a:rPr lang="en-US" sz="1600" dirty="0">
                <a:solidFill>
                  <a:srgbClr val="002060"/>
                </a:solidFill>
                <a:effectLst/>
                <a:latin typeface="Century Gothic" panose="020B0502020202020204" pitchFamily="34" charset="0"/>
                <a:ea typeface="Times New Roman" panose="02020603050405020304" pitchFamily="18" charset="0"/>
                <a:cs typeface="Times New Roman" panose="02020603050405020304" pitchFamily="18" charset="0"/>
              </a:rPr>
              <a:t>To bring in the responsibilities of producers and generators, both in plastic waste management system and to introduce collect back system of plastic waste by the producers/brand owners, as per extended producers' responsibility;</a:t>
            </a:r>
            <a:endParaRPr lang="en-IN" sz="1600" dirty="0">
              <a:solidFill>
                <a:srgbClr val="00206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marL="633413" lvl="1" indent="-366713" algn="just">
              <a:spcBef>
                <a:spcPts val="600"/>
              </a:spcBef>
              <a:buFont typeface="Symbol" panose="05050102010706020507" pitchFamily="18" charset="2"/>
              <a:buChar char=""/>
            </a:pPr>
            <a:r>
              <a:rPr lang="en-US" sz="1600" dirty="0">
                <a:solidFill>
                  <a:srgbClr val="002060"/>
                </a:solidFill>
                <a:effectLst/>
                <a:latin typeface="Century Gothic" panose="020B0502020202020204" pitchFamily="34" charset="0"/>
                <a:ea typeface="Times New Roman" panose="02020603050405020304" pitchFamily="18" charset="0"/>
                <a:cs typeface="Times New Roman" panose="02020603050405020304" pitchFamily="18" charset="0"/>
              </a:rPr>
              <a:t>Rules  direct that a plastic waste management fee be collected through pre-registration of the producers, importers of plastic carry bags/multilayered packaging and vendors selling the same for establishing the waste management system; </a:t>
            </a:r>
            <a:endParaRPr lang="en-IN" sz="1600" dirty="0">
              <a:solidFill>
                <a:srgbClr val="00206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marL="633413" lvl="1" indent="-366713" algn="just">
              <a:spcBef>
                <a:spcPts val="600"/>
              </a:spcBef>
              <a:buFont typeface="Symbol" panose="05050102010706020507" pitchFamily="18" charset="2"/>
              <a:buChar char=""/>
            </a:pPr>
            <a:r>
              <a:rPr lang="en-US" sz="1600" dirty="0">
                <a:solidFill>
                  <a:srgbClr val="002060"/>
                </a:solidFill>
                <a:effectLst/>
                <a:latin typeface="Century Gothic" panose="020B0502020202020204" pitchFamily="34" charset="0"/>
                <a:ea typeface="Times New Roman" panose="02020603050405020304" pitchFamily="18" charset="0"/>
                <a:cs typeface="Times New Roman" panose="02020603050405020304" pitchFamily="18" charset="0"/>
              </a:rPr>
              <a:t>To promote use of plastic waste for road construction as per Indian Road Congress guidelines or energy recovery, or waste to oil etc. for gainful utilization of waste and also address the waste disposal issue; to entrust more responsibility on waste generators, namely payment of user charge as prescribed by local authority, collection and handing over of waste by the institutional generator, event organizers.</a:t>
            </a:r>
            <a:endParaRPr lang="en-IN" sz="1600" dirty="0">
              <a:solidFill>
                <a:srgbClr val="00206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algn="just">
              <a:spcBef>
                <a:spcPts val="0"/>
              </a:spcBef>
              <a:buFont typeface="Wingdings" panose="05000000000000000000" pitchFamily="2" charset="2"/>
              <a:buChar char="v"/>
            </a:pPr>
            <a:endParaRPr lang="en-US" sz="1800" dirty="0">
              <a:solidFill>
                <a:srgbClr val="002060"/>
              </a:solidFill>
              <a:latin typeface="Century Gothic" panose="020B0502020202020204" pitchFamily="34" charset="0"/>
              <a:ea typeface="Times New Roman" panose="02020603050405020304" pitchFamily="18" charset="0"/>
              <a:cs typeface="Times New Roman" panose="02020603050405020304" pitchFamily="18" charset="0"/>
            </a:endParaRPr>
          </a:p>
          <a:p>
            <a:pPr algn="just">
              <a:spcBef>
                <a:spcPts val="0"/>
              </a:spcBef>
              <a:buFont typeface="Wingdings" panose="05000000000000000000" pitchFamily="2" charset="2"/>
              <a:buChar char="v"/>
            </a:pPr>
            <a:r>
              <a:rPr lang="en-IN" sz="1800" dirty="0">
                <a:solidFill>
                  <a:srgbClr val="002060"/>
                </a:solidFill>
                <a:effectLst/>
                <a:latin typeface="Century Gothic" panose="020B0502020202020204" pitchFamily="34" charset="0"/>
                <a:ea typeface="Times New Roman" panose="02020603050405020304" pitchFamily="18" charset="0"/>
              </a:rPr>
              <a:t>Ministry of Environment, Forests and Climate Change (</a:t>
            </a:r>
            <a:r>
              <a:rPr lang="en-IN" sz="1800" dirty="0" err="1">
                <a:solidFill>
                  <a:srgbClr val="002060"/>
                </a:solidFill>
                <a:effectLst/>
                <a:latin typeface="Century Gothic" panose="020B0502020202020204" pitchFamily="34" charset="0"/>
                <a:ea typeface="Times New Roman" panose="02020603050405020304" pitchFamily="18" charset="0"/>
              </a:rPr>
              <a:t>MoEFCC</a:t>
            </a:r>
            <a:r>
              <a:rPr lang="en-IN" sz="1800" dirty="0">
                <a:solidFill>
                  <a:srgbClr val="002060"/>
                </a:solidFill>
                <a:effectLst/>
                <a:latin typeface="Century Gothic" panose="020B0502020202020204" pitchFamily="34" charset="0"/>
                <a:ea typeface="Times New Roman" panose="02020603050405020304" pitchFamily="18" charset="0"/>
              </a:rPr>
              <a:t>) has notified </a:t>
            </a:r>
            <a:r>
              <a:rPr lang="en-IN" sz="1800" b="1" dirty="0">
                <a:solidFill>
                  <a:srgbClr val="002060"/>
                </a:solidFill>
                <a:effectLst/>
                <a:latin typeface="Century Gothic" panose="020B0502020202020204" pitchFamily="34" charset="0"/>
                <a:ea typeface="Times New Roman" panose="02020603050405020304" pitchFamily="18" charset="0"/>
              </a:rPr>
              <a:t>Plastic Waste Management Amendment Rules, 2021</a:t>
            </a:r>
            <a:r>
              <a:rPr lang="en-IN" sz="1800" dirty="0">
                <a:solidFill>
                  <a:srgbClr val="002060"/>
                </a:solidFill>
                <a:effectLst/>
                <a:latin typeface="Century Gothic" panose="020B0502020202020204" pitchFamily="34" charset="0"/>
                <a:ea typeface="Times New Roman" panose="02020603050405020304" pitchFamily="18" charset="0"/>
              </a:rPr>
              <a:t>, which prohibits identified single use plastic items which have low utility and high littering potential by 2022.  </a:t>
            </a:r>
          </a:p>
          <a:p>
            <a:pPr algn="just">
              <a:spcBef>
                <a:spcPts val="0"/>
              </a:spcBef>
            </a:pPr>
            <a:endParaRPr lang="en-IN" sz="1800" dirty="0">
              <a:solidFill>
                <a:srgbClr val="002060"/>
              </a:solidFill>
              <a:effectLst/>
              <a:latin typeface="Century Gothic" panose="020B0502020202020204" pitchFamily="34" charset="0"/>
              <a:ea typeface="Times New Roman" panose="02020603050405020304" pitchFamily="18" charset="0"/>
            </a:endParaRPr>
          </a:p>
          <a:p>
            <a:pPr marL="0" indent="0" algn="just">
              <a:spcBef>
                <a:spcPts val="0"/>
              </a:spcBef>
              <a:buNone/>
            </a:pPr>
            <a:r>
              <a:rPr lang="en-IN" sz="1800" b="1" u="sng" dirty="0">
                <a:solidFill>
                  <a:srgbClr val="002060"/>
                </a:solidFill>
                <a:effectLst/>
                <a:latin typeface="Century Gothic" panose="020B050202020202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t>Download Plastic Waste Management (Amendment) Rules, 2021&gt;&gt;</a:t>
            </a:r>
            <a:endParaRPr lang="en-IN" sz="1800" b="1" dirty="0">
              <a:solidFill>
                <a:srgbClr val="002060"/>
              </a:solidFill>
              <a:effectLst/>
              <a:latin typeface="Century Gothic" panose="020B0502020202020204" pitchFamily="34" charset="0"/>
              <a:ea typeface="Times New Roman" panose="02020603050405020304" pitchFamily="18" charset="0"/>
            </a:endParaRPr>
          </a:p>
        </p:txBody>
      </p:sp>
    </p:spTree>
    <p:extLst>
      <p:ext uri="{BB962C8B-B14F-4D97-AF65-F5344CB8AC3E}">
        <p14:creationId xmlns:p14="http://schemas.microsoft.com/office/powerpoint/2010/main" val="2888780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E-Waste Management Rules</a:t>
            </a:r>
          </a:p>
        </p:txBody>
      </p:sp>
      <p:sp>
        <p:nvSpPr>
          <p:cNvPr id="3" name="Content Placeholder 2"/>
          <p:cNvSpPr>
            <a:spLocks noGrp="1"/>
          </p:cNvSpPr>
          <p:nvPr>
            <p:ph idx="1"/>
          </p:nvPr>
        </p:nvSpPr>
        <p:spPr>
          <a:xfrm>
            <a:off x="407963" y="1223889"/>
            <a:ext cx="11529204" cy="5251861"/>
          </a:xfrm>
        </p:spPr>
        <p:txBody>
          <a:bodyPr>
            <a:noAutofit/>
          </a:bodyPr>
          <a:lstStyle/>
          <a:p>
            <a:pPr algn="just">
              <a:lnSpc>
                <a:spcPct val="107000"/>
              </a:lnSpc>
              <a:spcBef>
                <a:spcPts val="300"/>
              </a:spcBef>
              <a:buFont typeface="Wingdings" panose="05000000000000000000" pitchFamily="2" charset="2"/>
              <a:buChar char="v"/>
            </a:pPr>
            <a:r>
              <a:rPr lang="en-US" sz="14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hlinkClick r:id="rId3"/>
              </a:rPr>
              <a:t>E-Waste (Management) Rules, 2016 </a:t>
            </a:r>
            <a:r>
              <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replaced E-Waste (Management and Handling) Rules, 2011</a:t>
            </a:r>
          </a:p>
          <a:p>
            <a:pPr lvl="1" algn="just">
              <a:lnSpc>
                <a:spcPct val="107000"/>
              </a:lnSpc>
              <a:spcBef>
                <a:spcPts val="300"/>
              </a:spcBef>
              <a:buFont typeface="Wingdings" panose="05000000000000000000" pitchFamily="2" charset="2"/>
              <a:buChar char="ü"/>
            </a:pPr>
            <a:r>
              <a:rPr lang="en-US" sz="1400" dirty="0">
                <a:solidFill>
                  <a:srgbClr val="002060"/>
                </a:solidFill>
                <a:latin typeface="Century Gothic" panose="020B0502020202020204" pitchFamily="34" charset="0"/>
                <a:cs typeface="Times New Roman" panose="02020603050405020304" pitchFamily="18" charset="0"/>
              </a:rPr>
              <a:t>Regulation applies to every manufacturer, producer, consumer, bulk consumer, collection </a:t>
            </a:r>
            <a:r>
              <a:rPr lang="en-US" sz="1400" dirty="0" err="1">
                <a:solidFill>
                  <a:srgbClr val="002060"/>
                </a:solidFill>
                <a:latin typeface="Century Gothic" panose="020B0502020202020204" pitchFamily="34" charset="0"/>
                <a:cs typeface="Times New Roman" panose="02020603050405020304" pitchFamily="18" charset="0"/>
              </a:rPr>
              <a:t>centres</a:t>
            </a:r>
            <a:r>
              <a:rPr lang="en-US" sz="1400" dirty="0">
                <a:solidFill>
                  <a:srgbClr val="002060"/>
                </a:solidFill>
                <a:latin typeface="Century Gothic" panose="020B0502020202020204" pitchFamily="34" charset="0"/>
                <a:cs typeface="Times New Roman" panose="02020603050405020304" pitchFamily="18" charset="0"/>
              </a:rPr>
              <a:t>, dealers, e-retailer, </a:t>
            </a:r>
            <a:r>
              <a:rPr lang="en-US" sz="1400" dirty="0" err="1">
                <a:solidFill>
                  <a:srgbClr val="002060"/>
                </a:solidFill>
                <a:latin typeface="Century Gothic" panose="020B0502020202020204" pitchFamily="34" charset="0"/>
                <a:cs typeface="Times New Roman" panose="02020603050405020304" pitchFamily="18" charset="0"/>
              </a:rPr>
              <a:t>refurbisher</a:t>
            </a:r>
            <a:r>
              <a:rPr lang="en-US" sz="1400" dirty="0">
                <a:solidFill>
                  <a:srgbClr val="002060"/>
                </a:solidFill>
                <a:latin typeface="Century Gothic" panose="020B0502020202020204" pitchFamily="34" charset="0"/>
                <a:cs typeface="Times New Roman" panose="02020603050405020304" pitchFamily="18" charset="0"/>
              </a:rPr>
              <a:t>, dismantler and recycler involved in manufacture, sale, transfer, purchase, collection, storage and processing of e-waste or electrical and electronic equipment </a:t>
            </a:r>
          </a:p>
          <a:p>
            <a:pPr algn="just">
              <a:lnSpc>
                <a:spcPct val="107000"/>
              </a:lnSpc>
              <a:spcBef>
                <a:spcPts val="300"/>
              </a:spcBef>
              <a:buFont typeface="Wingdings" panose="05000000000000000000" pitchFamily="2" charset="2"/>
              <a:buChar char="v"/>
            </a:pPr>
            <a:r>
              <a:rPr lang="en-US" sz="1400"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Responsibilities of manufacturer:</a:t>
            </a:r>
          </a:p>
          <a:p>
            <a:pPr lvl="1" algn="just">
              <a:lnSpc>
                <a:spcPct val="107000"/>
              </a:lnSpc>
              <a:spcBef>
                <a:spcPts val="300"/>
              </a:spcBef>
              <a:buFont typeface="Wingdings" panose="05000000000000000000" pitchFamily="2" charset="2"/>
              <a:buChar char="ü"/>
            </a:pPr>
            <a:r>
              <a:rPr lang="en-US" sz="14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Collect waste during manufacturing and recycle or dispose and seek authorization</a:t>
            </a:r>
          </a:p>
          <a:p>
            <a:pPr algn="just">
              <a:lnSpc>
                <a:spcPct val="107000"/>
              </a:lnSpc>
              <a:spcBef>
                <a:spcPts val="300"/>
              </a:spcBef>
              <a:buFont typeface="Wingdings" panose="05000000000000000000" pitchFamily="2" charset="2"/>
              <a:buChar char="v"/>
            </a:pPr>
            <a:r>
              <a:rPr lang="en-US" sz="1400"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Responsibilities of producers:</a:t>
            </a:r>
          </a:p>
          <a:p>
            <a:pPr lvl="1" algn="just">
              <a:lnSpc>
                <a:spcPct val="107000"/>
              </a:lnSpc>
              <a:spcBef>
                <a:spcPts val="300"/>
              </a:spcBef>
              <a:buFont typeface="Wingdings" panose="05000000000000000000" pitchFamily="2" charset="2"/>
              <a:buChar char="ü"/>
            </a:pPr>
            <a:r>
              <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Collection and channelization</a:t>
            </a:r>
          </a:p>
          <a:p>
            <a:pPr lvl="1" algn="just">
              <a:lnSpc>
                <a:spcPct val="107000"/>
              </a:lnSpc>
              <a:spcBef>
                <a:spcPts val="300"/>
              </a:spcBef>
              <a:buFont typeface="Wingdings" panose="05000000000000000000" pitchFamily="2" charset="2"/>
              <a:buChar char="ü"/>
            </a:pPr>
            <a:r>
              <a:rPr lang="en-US" sz="14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EPR- authorization</a:t>
            </a:r>
          </a:p>
          <a:p>
            <a:pPr lvl="1" algn="just">
              <a:lnSpc>
                <a:spcPct val="107000"/>
              </a:lnSpc>
              <a:spcBef>
                <a:spcPts val="300"/>
              </a:spcBef>
              <a:buFont typeface="Wingdings" panose="05000000000000000000" pitchFamily="2" charset="2"/>
              <a:buChar char="ü"/>
            </a:pPr>
            <a:r>
              <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Deposit refund scheme</a:t>
            </a:r>
          </a:p>
          <a:p>
            <a:pPr lvl="1" algn="just">
              <a:lnSpc>
                <a:spcPct val="107000"/>
              </a:lnSpc>
              <a:spcBef>
                <a:spcPts val="300"/>
              </a:spcBef>
              <a:buFont typeface="Wingdings" panose="05000000000000000000" pitchFamily="2" charset="2"/>
              <a:buChar char="ü"/>
            </a:pPr>
            <a:r>
              <a:rPr lang="en-US" sz="14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Individual/collective producer responsibility including </a:t>
            </a:r>
            <a:r>
              <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pretreatment</a:t>
            </a:r>
          </a:p>
          <a:p>
            <a:pPr algn="just">
              <a:lnSpc>
                <a:spcPct val="107000"/>
              </a:lnSpc>
              <a:spcBef>
                <a:spcPts val="300"/>
              </a:spcBef>
              <a:buFont typeface="Wingdings" panose="05000000000000000000" pitchFamily="2" charset="2"/>
              <a:buChar char="v"/>
            </a:pPr>
            <a:r>
              <a:rPr lang="en-US" sz="14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Collection of e-waste:</a:t>
            </a:r>
          </a:p>
          <a:p>
            <a:pPr lvl="1" algn="just">
              <a:lnSpc>
                <a:spcPct val="107000"/>
              </a:lnSpc>
              <a:spcBef>
                <a:spcPts val="300"/>
              </a:spcBef>
              <a:buFont typeface="Wingdings" panose="05000000000000000000" pitchFamily="2" charset="2"/>
              <a:buChar char="ü"/>
            </a:pPr>
            <a:r>
              <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Responsibility of producer/recycler/</a:t>
            </a:r>
            <a:r>
              <a:rPr lang="en-US" sz="1400" dirty="0" err="1">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refurbisher</a:t>
            </a:r>
            <a:r>
              <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individually or collectively</a:t>
            </a:r>
          </a:p>
          <a:p>
            <a:pPr algn="just">
              <a:lnSpc>
                <a:spcPct val="107000"/>
              </a:lnSpc>
              <a:spcBef>
                <a:spcPts val="300"/>
              </a:spcBef>
              <a:buFont typeface="Wingdings" panose="05000000000000000000" pitchFamily="2" charset="2"/>
              <a:buChar char="v"/>
            </a:pPr>
            <a:r>
              <a:rPr lang="en-US" sz="1400"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Storage of e-waste:</a:t>
            </a:r>
          </a:p>
          <a:p>
            <a:pPr lvl="1" algn="just">
              <a:lnSpc>
                <a:spcPct val="107000"/>
              </a:lnSpc>
              <a:spcBef>
                <a:spcPts val="300"/>
              </a:spcBef>
              <a:buFont typeface="Wingdings" panose="05000000000000000000" pitchFamily="2" charset="2"/>
              <a:buChar char="ü"/>
            </a:pPr>
            <a:r>
              <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Manufacturer, producer, bulk consumer, collection </a:t>
            </a:r>
            <a:r>
              <a:rPr lang="en-US" sz="1400" dirty="0" err="1">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centre</a:t>
            </a:r>
            <a:r>
              <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dealer, </a:t>
            </a:r>
            <a:r>
              <a:rPr lang="en-US" sz="1400" dirty="0" err="1">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refurbisher</a:t>
            </a:r>
            <a:r>
              <a:rPr lang="en-US"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dismantler or recyclers can store the e-waste for a period of 180 days</a:t>
            </a:r>
          </a:p>
          <a:p>
            <a:pPr algn="just">
              <a:lnSpc>
                <a:spcPct val="107000"/>
              </a:lnSpc>
              <a:spcBef>
                <a:spcPts val="300"/>
              </a:spcBef>
              <a:buFont typeface="Wingdings" panose="05000000000000000000" pitchFamily="2" charset="2"/>
              <a:buChar char="v"/>
            </a:pPr>
            <a:r>
              <a:rPr lang="en-US" sz="1400"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hlinkClick r:id="rId4"/>
              </a:rPr>
              <a:t>E-waste management rules (amendment) 2021</a:t>
            </a:r>
            <a:r>
              <a:rPr lang="en-US" sz="1400"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 </a:t>
            </a:r>
            <a:r>
              <a:rPr lang="en-US" sz="1400" dirty="0">
                <a:solidFill>
                  <a:srgbClr val="002060"/>
                </a:solidFill>
                <a:latin typeface="Century Gothic" panose="020B0502020202020204" pitchFamily="34" charset="0"/>
                <a:cs typeface="Times New Roman" panose="02020603050405020304" pitchFamily="18" charset="0"/>
              </a:rPr>
              <a:t>relaxes certain aspects of E- Waste (Management Rules of 2016): </a:t>
            </a:r>
          </a:p>
          <a:p>
            <a:pPr lvl="1" algn="just">
              <a:lnSpc>
                <a:spcPct val="107000"/>
              </a:lnSpc>
              <a:spcBef>
                <a:spcPts val="300"/>
              </a:spcBef>
              <a:buFont typeface="Wingdings" panose="05000000000000000000" pitchFamily="2" charset="2"/>
              <a:buChar char="ü"/>
            </a:pPr>
            <a:r>
              <a:rPr lang="en-US" sz="1400" dirty="0">
                <a:solidFill>
                  <a:srgbClr val="002060"/>
                </a:solidFill>
                <a:latin typeface="Century Gothic" panose="020B0502020202020204" pitchFamily="34" charset="0"/>
                <a:cs typeface="Times New Roman" panose="02020603050405020304" pitchFamily="18" charset="0"/>
              </a:rPr>
              <a:t>focusses on e-waste collection targets by 10% during 2017–2018, 20% during 2018–2019, 30% during 2019–2020, and so on.</a:t>
            </a:r>
          </a:p>
          <a:p>
            <a:pPr lvl="1" algn="just">
              <a:lnSpc>
                <a:spcPct val="107000"/>
              </a:lnSpc>
              <a:spcBef>
                <a:spcPts val="300"/>
              </a:spcBef>
              <a:buFont typeface="Wingdings" panose="05000000000000000000" pitchFamily="2" charset="2"/>
              <a:buChar char="ü"/>
            </a:pPr>
            <a:r>
              <a:rPr lang="en-US" sz="1400" dirty="0">
                <a:solidFill>
                  <a:srgbClr val="002060"/>
                </a:solidFill>
                <a:latin typeface="Century Gothic" panose="020B0502020202020204" pitchFamily="34" charset="0"/>
                <a:cs typeface="Times New Roman" panose="02020603050405020304" pitchFamily="18" charset="0"/>
              </a:rPr>
              <a:t>Central Pollution Control Board power can randomly select electronic equipment on the market to test for compliance of rules. </a:t>
            </a:r>
          </a:p>
        </p:txBody>
      </p:sp>
    </p:spTree>
    <p:extLst>
      <p:ext uri="{BB962C8B-B14F-4D97-AF65-F5344CB8AC3E}">
        <p14:creationId xmlns:p14="http://schemas.microsoft.com/office/powerpoint/2010/main" val="2773903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9384"/>
            <a:ext cx="11797259" cy="1148881"/>
          </a:xfrm>
        </p:spPr>
        <p:txBody>
          <a:bodyPr>
            <a:normAutofit fontScale="90000"/>
          </a:bodyPr>
          <a:lstStyle/>
          <a:p>
            <a:r>
              <a:rPr lang="en-US" altLang="en-US" sz="4000" b="1" dirty="0">
                <a:solidFill>
                  <a:srgbClr val="002060"/>
                </a:solidFill>
                <a:latin typeface="Century Gothic" panose="020B0502020202020204" pitchFamily="34" charset="0"/>
              </a:rPr>
              <a:t>Construction and Demolition Waste Management Rules</a:t>
            </a:r>
          </a:p>
        </p:txBody>
      </p:sp>
      <p:sp>
        <p:nvSpPr>
          <p:cNvPr id="3" name="Content Placeholder 2"/>
          <p:cNvSpPr>
            <a:spLocks noGrp="1"/>
          </p:cNvSpPr>
          <p:nvPr>
            <p:ph idx="1"/>
          </p:nvPr>
        </p:nvSpPr>
        <p:spPr>
          <a:xfrm>
            <a:off x="407963" y="1181687"/>
            <a:ext cx="11529204" cy="5294064"/>
          </a:xfrm>
        </p:spPr>
        <p:txBody>
          <a:bodyPr>
            <a:noAutofit/>
          </a:bodyPr>
          <a:lstStyle/>
          <a:p>
            <a:pPr algn="just">
              <a:lnSpc>
                <a:spcPct val="107000"/>
              </a:lnSpc>
              <a:spcBef>
                <a:spcPts val="300"/>
              </a:spcBef>
              <a:buFont typeface="Wingdings" panose="05000000000000000000" pitchFamily="2" charset="2"/>
              <a:buChar char="v"/>
            </a:pPr>
            <a:r>
              <a:rPr lang="en-US" sz="14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Ministry of  Environment, Forest and Climate Change notified “</a:t>
            </a:r>
            <a:r>
              <a:rPr lang="en-US" sz="1400"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hlinkClick r:id="rId3"/>
              </a:rPr>
              <a:t>Construction &amp; Demolition Waste Management Rules, 2016” </a:t>
            </a:r>
            <a:r>
              <a:rPr lang="en-US" sz="1400"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 </a:t>
            </a:r>
            <a:r>
              <a:rPr lang="en-US" sz="14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in March 2016</a:t>
            </a:r>
          </a:p>
          <a:p>
            <a:pPr lvl="1" algn="just">
              <a:lnSpc>
                <a:spcPct val="107000"/>
              </a:lnSpc>
              <a:spcBef>
                <a:spcPts val="300"/>
              </a:spcBef>
              <a:buFont typeface="Wingdings" panose="05000000000000000000" pitchFamily="2" charset="2"/>
              <a:buChar char="ü"/>
            </a:pPr>
            <a:r>
              <a:rPr lang="en-US" sz="12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Regulation applies to every waste resulting from construction, re-modelling, repair and demolition of any civil structure of individual or organization or authority who generated C&amp;D waste such as building materials, debris, rubble</a:t>
            </a:r>
          </a:p>
          <a:p>
            <a:pPr algn="just">
              <a:lnSpc>
                <a:spcPct val="107000"/>
              </a:lnSpc>
              <a:spcBef>
                <a:spcPts val="300"/>
              </a:spcBef>
              <a:buFont typeface="Wingdings" panose="05000000000000000000" pitchFamily="2" charset="2"/>
              <a:buChar char="v"/>
            </a:pPr>
            <a:r>
              <a:rPr lang="en-US" sz="1400"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Duties of the waste generator:</a:t>
            </a:r>
          </a:p>
          <a:p>
            <a:pPr lvl="1" algn="just">
              <a:lnSpc>
                <a:spcPct val="107000"/>
              </a:lnSpc>
              <a:spcBef>
                <a:spcPts val="300"/>
              </a:spcBef>
              <a:buFont typeface="Wingdings" panose="05000000000000000000" pitchFamily="2" charset="2"/>
              <a:buChar char="ü"/>
            </a:pPr>
            <a:r>
              <a:rPr lang="en-US" sz="12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Waste generators who generate more than 20 tons or more in one day or 300 tons per project in a month shall segregate the waste into four streams such as concrete, soil, steel, wood and plastics, bricks and mortar</a:t>
            </a:r>
          </a:p>
          <a:p>
            <a:pPr lvl="1" algn="just">
              <a:lnSpc>
                <a:spcPct val="107000"/>
              </a:lnSpc>
              <a:spcBef>
                <a:spcPts val="300"/>
              </a:spcBef>
              <a:buFont typeface="Wingdings" panose="05000000000000000000" pitchFamily="2" charset="2"/>
              <a:buChar char="ü"/>
            </a:pPr>
            <a:r>
              <a:rPr lang="en-US" sz="12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Every waste generator shall pay relevant charges for collection, transportation, processing and disposal</a:t>
            </a:r>
          </a:p>
          <a:p>
            <a:pPr algn="just">
              <a:lnSpc>
                <a:spcPct val="107000"/>
              </a:lnSpc>
              <a:spcBef>
                <a:spcPts val="300"/>
              </a:spcBef>
              <a:buFont typeface="Wingdings" panose="05000000000000000000" pitchFamily="2" charset="2"/>
              <a:buChar char="v"/>
            </a:pPr>
            <a:r>
              <a:rPr lang="en-US" sz="1400"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Duties of service provider and their contractors:</a:t>
            </a:r>
          </a:p>
          <a:p>
            <a:pPr lvl="1" algn="just">
              <a:lnSpc>
                <a:spcPct val="107000"/>
              </a:lnSpc>
              <a:spcBef>
                <a:spcPts val="300"/>
              </a:spcBef>
              <a:buFont typeface="Wingdings" panose="05000000000000000000" pitchFamily="2" charset="2"/>
              <a:buChar char="ü"/>
            </a:pPr>
            <a:r>
              <a:rPr lang="en-US" sz="12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prepare a comprehensive waste management plan covering segregation, storage, collection, reuse, recycling, transportation and disposal of construction and demolition waste generated within their jurisdiction</a:t>
            </a:r>
          </a:p>
          <a:p>
            <a:pPr algn="just">
              <a:lnSpc>
                <a:spcPct val="107000"/>
              </a:lnSpc>
              <a:spcBef>
                <a:spcPts val="300"/>
              </a:spcBef>
              <a:buFont typeface="Wingdings" panose="05000000000000000000" pitchFamily="2" charset="2"/>
              <a:buChar char="v"/>
            </a:pPr>
            <a:r>
              <a:rPr lang="en-US" sz="1400"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Duties of local authority:</a:t>
            </a:r>
          </a:p>
          <a:p>
            <a:pPr lvl="1" algn="just">
              <a:lnSpc>
                <a:spcPct val="107000"/>
              </a:lnSpc>
              <a:spcBef>
                <a:spcPts val="300"/>
              </a:spcBef>
              <a:buFont typeface="Wingdings" panose="05000000000000000000" pitchFamily="2" charset="2"/>
              <a:buChar char="ü"/>
            </a:pPr>
            <a:r>
              <a:rPr lang="en-US" sz="12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issue detailed directions regarding proper management of C&amp;D waste within its jurisdiction</a:t>
            </a:r>
          </a:p>
          <a:p>
            <a:pPr lvl="1" algn="just">
              <a:lnSpc>
                <a:spcPct val="107000"/>
              </a:lnSpc>
              <a:spcBef>
                <a:spcPts val="300"/>
              </a:spcBef>
              <a:buFont typeface="Wingdings" panose="05000000000000000000" pitchFamily="2" charset="2"/>
              <a:buChar char="ü"/>
            </a:pPr>
            <a:r>
              <a:rPr lang="en-US" sz="12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chalk out stages, methodology and equipment, material involved in the overall activity and final clean up after completion of the construction and demolition ;</a:t>
            </a:r>
          </a:p>
          <a:p>
            <a:pPr lvl="1" algn="just">
              <a:lnSpc>
                <a:spcPct val="107000"/>
              </a:lnSpc>
              <a:spcBef>
                <a:spcPts val="300"/>
              </a:spcBef>
              <a:buFont typeface="Wingdings" panose="05000000000000000000" pitchFamily="2" charset="2"/>
              <a:buChar char="ü"/>
            </a:pPr>
            <a:r>
              <a:rPr lang="en-US" sz="12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Give appropriate incentives to generator for salvaging, processing and or recycling preferably in-situ;</a:t>
            </a:r>
          </a:p>
          <a:p>
            <a:pPr algn="just">
              <a:lnSpc>
                <a:spcPct val="107000"/>
              </a:lnSpc>
              <a:spcBef>
                <a:spcPts val="300"/>
              </a:spcBef>
              <a:buFont typeface="Wingdings" panose="05000000000000000000" pitchFamily="2" charset="2"/>
              <a:buChar char="v"/>
            </a:pPr>
            <a:r>
              <a:rPr lang="en-US" sz="1400"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Duties of Bureau of Indian Standards and Indian Roads Congress -</a:t>
            </a:r>
          </a:p>
          <a:p>
            <a:pPr lvl="1" algn="just">
              <a:lnSpc>
                <a:spcPct val="107000"/>
              </a:lnSpc>
              <a:spcBef>
                <a:spcPts val="300"/>
              </a:spcBef>
              <a:buFont typeface="Wingdings" panose="05000000000000000000" pitchFamily="2" charset="2"/>
              <a:buChar char="ü"/>
            </a:pPr>
            <a:r>
              <a:rPr lang="en-US" sz="12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BIS and IRC are responsible for preparation of code of practices and standards for use of recycled materials and products of construction and demolition waste in respect of construction activities and </a:t>
            </a:r>
          </a:p>
          <a:p>
            <a:pPr lvl="1" algn="just">
              <a:lnSpc>
                <a:spcPct val="107000"/>
              </a:lnSpc>
              <a:spcBef>
                <a:spcPts val="300"/>
              </a:spcBef>
              <a:buFont typeface="Wingdings" panose="05000000000000000000" pitchFamily="2" charset="2"/>
              <a:buChar char="ü"/>
            </a:pPr>
            <a:r>
              <a:rPr lang="en-US" sz="12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Role of Indian Road Congress shall be specific to the standards and practices pertaining to construction of roads.</a:t>
            </a:r>
          </a:p>
          <a:p>
            <a:pPr algn="just">
              <a:lnSpc>
                <a:spcPct val="107000"/>
              </a:lnSpc>
              <a:spcBef>
                <a:spcPts val="300"/>
              </a:spcBef>
              <a:buFont typeface="Wingdings" panose="05000000000000000000" pitchFamily="2" charset="2"/>
              <a:buChar char="v"/>
            </a:pPr>
            <a:r>
              <a:rPr lang="en-US" sz="14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Rules also defines criteria for storage, processing or recycling facilities for construction and demolition waste and application of construction and demolition waste and its products</a:t>
            </a:r>
          </a:p>
        </p:txBody>
      </p:sp>
    </p:spTree>
    <p:extLst>
      <p:ext uri="{BB962C8B-B14F-4D97-AF65-F5344CB8AC3E}">
        <p14:creationId xmlns:p14="http://schemas.microsoft.com/office/powerpoint/2010/main" val="981457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Strategy Paper on Resource Efficiency</a:t>
            </a:r>
          </a:p>
        </p:txBody>
      </p:sp>
      <p:sp>
        <p:nvSpPr>
          <p:cNvPr id="3" name="Content Placeholder 2"/>
          <p:cNvSpPr>
            <a:spLocks noGrp="1"/>
          </p:cNvSpPr>
          <p:nvPr>
            <p:ph idx="1"/>
          </p:nvPr>
        </p:nvSpPr>
        <p:spPr>
          <a:xfrm>
            <a:off x="393895" y="1252025"/>
            <a:ext cx="11543272" cy="5392056"/>
          </a:xfrm>
        </p:spPr>
        <p:txBody>
          <a:bodyPr>
            <a:noAutofit/>
          </a:bodyPr>
          <a:lstStyle/>
          <a:p>
            <a:pPr marL="449263" indent="-358775" algn="just">
              <a:lnSpc>
                <a:spcPct val="107000"/>
              </a:lnSpc>
              <a:spcBef>
                <a:spcPts val="600"/>
              </a:spcBef>
              <a:spcAft>
                <a:spcPts val="600"/>
              </a:spcAft>
              <a:tabLst>
                <a:tab pos="539750" algn="l"/>
              </a:tabLst>
            </a:pPr>
            <a:r>
              <a:rPr lang="en-IN" sz="18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rPr>
              <a:t>In November, 2017, Govt. think tank NITI Aayog along with EU Delegation to India had prepared a </a:t>
            </a:r>
            <a:r>
              <a:rPr lang="en-IN" sz="1800" u="sng"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hlinkClick r:id="rId3">
                  <a:extLst>
                    <a:ext uri="{A12FA001-AC4F-418D-AE19-62706E023703}">
                      <ahyp:hlinkClr xmlns:ahyp="http://schemas.microsoft.com/office/drawing/2018/hyperlinkcolor" val="tx"/>
                    </a:ext>
                  </a:extLst>
                </a:hlinkClick>
              </a:rPr>
              <a:t>Strategy paper on Resource Efficiency</a:t>
            </a:r>
            <a:r>
              <a:rPr lang="en-IN" sz="18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rPr>
              <a:t>. </a:t>
            </a:r>
          </a:p>
          <a:p>
            <a:pPr marL="449263" indent="-358775" algn="just">
              <a:lnSpc>
                <a:spcPct val="107000"/>
              </a:lnSpc>
              <a:spcBef>
                <a:spcPts val="600"/>
              </a:spcBef>
              <a:spcAft>
                <a:spcPts val="600"/>
              </a:spcAft>
              <a:tabLst>
                <a:tab pos="539750" algn="l"/>
              </a:tabLst>
            </a:pPr>
            <a:r>
              <a:rPr lang="en-IN" sz="1800" dirty="0">
                <a:solidFill>
                  <a:srgbClr val="002060"/>
                </a:solidFill>
                <a:latin typeface="Century Gothic" panose="020B0502020202020204" pitchFamily="34" charset="0"/>
                <a:ea typeface="Calibri" panose="020F0502020204030204" pitchFamily="34" charset="0"/>
                <a:cs typeface="Mangal" panose="02040503050203030202" pitchFamily="18" charset="0"/>
              </a:rPr>
              <a:t>As a follow up,</a:t>
            </a:r>
            <a:r>
              <a:rPr lang="en-IN" sz="18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rPr>
              <a:t> a status paper titled </a:t>
            </a:r>
            <a:r>
              <a:rPr lang="en-IN" sz="1800" dirty="0">
                <a:effectLst/>
                <a:latin typeface="Century Gothic" panose="020B0502020202020204" pitchFamily="34" charset="0"/>
                <a:ea typeface="Calibri" panose="020F0502020204030204" pitchFamily="34" charset="0"/>
                <a:cs typeface="Mangal" panose="02040503050203030202" pitchFamily="18" charset="0"/>
              </a:rPr>
              <a:t>“</a:t>
            </a:r>
            <a:r>
              <a:rPr lang="en-IN" sz="1800" u="sng" dirty="0">
                <a:solidFill>
                  <a:srgbClr val="0000FF"/>
                </a:solidFill>
                <a:effectLst/>
                <a:latin typeface="Century Gothic" panose="020B0502020202020204" pitchFamily="34" charset="0"/>
                <a:ea typeface="Calibri" panose="020F0502020204030204" pitchFamily="34" charset="0"/>
                <a:cs typeface="Mangal" panose="02040503050203030202" pitchFamily="18" charset="0"/>
                <a:hlinkClick r:id="rId4"/>
              </a:rPr>
              <a:t>Resource Efficiency &amp; Circular Economy – Current status and Way forward</a:t>
            </a:r>
            <a:r>
              <a:rPr lang="en-IN" sz="1800" dirty="0">
                <a:effectLst/>
                <a:latin typeface="Century Gothic" panose="020B0502020202020204" pitchFamily="34" charset="0"/>
                <a:ea typeface="Calibri" panose="020F0502020204030204" pitchFamily="34" charset="0"/>
                <a:cs typeface="Mangal" panose="02040503050203030202" pitchFamily="18" charset="0"/>
              </a:rPr>
              <a:t>” </a:t>
            </a:r>
            <a:r>
              <a:rPr lang="en-IN" sz="18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rPr>
              <a:t>was prepared:</a:t>
            </a:r>
          </a:p>
          <a:p>
            <a:pPr marL="906463" lvl="1" indent="-358775" algn="just">
              <a:lnSpc>
                <a:spcPct val="107000"/>
              </a:lnSpc>
              <a:spcBef>
                <a:spcPts val="600"/>
              </a:spcBef>
              <a:spcAft>
                <a:spcPts val="600"/>
              </a:spcAft>
              <a:buFont typeface="Wingdings" panose="05000000000000000000" pitchFamily="2" charset="2"/>
              <a:buChar char="ü"/>
              <a:tabLst>
                <a:tab pos="539750" algn="l"/>
              </a:tabLst>
            </a:pPr>
            <a:r>
              <a:rPr lang="en-IN" sz="14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S</a:t>
            </a:r>
            <a:r>
              <a:rPr lang="en-IN"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tatus paper is based on findings from sectoral strategy papers on </a:t>
            </a:r>
            <a:r>
              <a:rPr lang="en-IN" sz="1400" u="sng"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steel</a:t>
            </a:r>
            <a:r>
              <a:rPr lang="en-IN"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a:t>
            </a:r>
            <a:r>
              <a:rPr lang="en-IN" sz="1400" u="sng"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aluminium</a:t>
            </a:r>
            <a:r>
              <a:rPr lang="en-IN"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E-waste and </a:t>
            </a:r>
            <a:r>
              <a:rPr lang="en-IN" sz="1400" u="sng"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Construction and Demolition waste</a:t>
            </a:r>
            <a:r>
              <a:rPr lang="en-IN" sz="14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prepared by concerned ministries/departments in association with NITI Aayog and other key stakeholders including EU delegation to India. </a:t>
            </a:r>
          </a:p>
          <a:p>
            <a:pPr marL="906463" lvl="1" indent="-358775" algn="just">
              <a:lnSpc>
                <a:spcPct val="107000"/>
              </a:lnSpc>
              <a:spcBef>
                <a:spcPts val="600"/>
              </a:spcBef>
              <a:spcAft>
                <a:spcPts val="600"/>
              </a:spcAft>
              <a:buFont typeface="Wingdings" panose="05000000000000000000" pitchFamily="2" charset="2"/>
              <a:buChar char="ü"/>
              <a:tabLst>
                <a:tab pos="539750" algn="l"/>
              </a:tabLst>
            </a:pPr>
            <a:r>
              <a:rPr lang="en-IN" sz="14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rPr>
              <a:t>It brings out 30 recommendations out of which following recommendations have identified as priority actions.</a:t>
            </a:r>
            <a:endParaRPr lang="en-IN" sz="1400" b="1" dirty="0">
              <a:solidFill>
                <a:srgbClr val="00206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lvl="2" algn="just">
              <a:lnSpc>
                <a:spcPct val="107000"/>
              </a:lnSpc>
              <a:spcBef>
                <a:spcPts val="600"/>
              </a:spcBef>
              <a:spcAft>
                <a:spcPts val="600"/>
              </a:spcAft>
              <a:buFont typeface="Wingdings" panose="05000000000000000000" pitchFamily="2" charset="2"/>
              <a:buChar char="§"/>
            </a:pPr>
            <a:r>
              <a:rPr lang="en-IN" sz="1200" dirty="0">
                <a:solidFill>
                  <a:srgbClr val="002060"/>
                </a:solidFill>
                <a:effectLst/>
                <a:latin typeface="Century Gothic" panose="020B0502020202020204" pitchFamily="34" charset="0"/>
                <a:ea typeface="Times New Roman" panose="02020603050405020304" pitchFamily="18" charset="0"/>
                <a:cs typeface="Calibri" panose="020F0502020204030204" pitchFamily="34" charset="0"/>
              </a:rPr>
              <a:t>Formulation of a National Policy on RE/CE,</a:t>
            </a:r>
            <a:endParaRPr lang="en-IN" sz="12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endParaRPr>
          </a:p>
          <a:p>
            <a:pPr lvl="2" algn="just">
              <a:lnSpc>
                <a:spcPct val="107000"/>
              </a:lnSpc>
              <a:spcBef>
                <a:spcPts val="600"/>
              </a:spcBef>
              <a:spcAft>
                <a:spcPts val="600"/>
              </a:spcAft>
              <a:buFont typeface="Wingdings" panose="05000000000000000000" pitchFamily="2" charset="2"/>
              <a:buChar char="§"/>
            </a:pPr>
            <a:r>
              <a:rPr lang="en-IN" sz="1200" dirty="0">
                <a:solidFill>
                  <a:srgbClr val="002060"/>
                </a:solidFill>
                <a:effectLst/>
                <a:latin typeface="Century Gothic" panose="020B0502020202020204" pitchFamily="34" charset="0"/>
                <a:ea typeface="Times New Roman" panose="02020603050405020304" pitchFamily="18" charset="0"/>
                <a:cs typeface="Calibri" panose="020F0502020204030204" pitchFamily="34" charset="0"/>
              </a:rPr>
              <a:t>Mainstreaming RE&amp;CE in existing flagship missions like Swachh Bharat Abhiyan, Smart Cities Make in India, Start-up India, Digital India and others.</a:t>
            </a:r>
            <a:endParaRPr lang="en-IN" sz="12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endParaRPr>
          </a:p>
          <a:p>
            <a:pPr lvl="2" algn="just">
              <a:lnSpc>
                <a:spcPct val="107000"/>
              </a:lnSpc>
              <a:spcBef>
                <a:spcPts val="600"/>
              </a:spcBef>
              <a:spcAft>
                <a:spcPts val="600"/>
              </a:spcAft>
              <a:buFont typeface="Wingdings" panose="05000000000000000000" pitchFamily="2" charset="2"/>
              <a:buChar char="§"/>
            </a:pPr>
            <a:r>
              <a:rPr lang="en-IN" sz="1200" dirty="0">
                <a:solidFill>
                  <a:srgbClr val="002060"/>
                </a:solidFill>
                <a:effectLst/>
                <a:latin typeface="Century Gothic" panose="020B0502020202020204" pitchFamily="34" charset="0"/>
                <a:ea typeface="Times New Roman" panose="02020603050405020304" pitchFamily="18" charset="0"/>
                <a:cs typeface="Calibri" panose="020F0502020204030204" pitchFamily="34" charset="0"/>
              </a:rPr>
              <a:t>Establish a national coordinating body- Bureau of Resource Efficiency (BRE) to implement and achieve national RE/CE goals.</a:t>
            </a:r>
            <a:endParaRPr lang="en-IN" sz="12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endParaRPr>
          </a:p>
          <a:p>
            <a:pPr lvl="2" algn="just">
              <a:lnSpc>
                <a:spcPct val="107000"/>
              </a:lnSpc>
              <a:spcBef>
                <a:spcPts val="600"/>
              </a:spcBef>
              <a:spcAft>
                <a:spcPts val="600"/>
              </a:spcAft>
              <a:buFont typeface="Wingdings" panose="05000000000000000000" pitchFamily="2" charset="2"/>
              <a:buChar char="§"/>
            </a:pPr>
            <a:r>
              <a:rPr lang="en-IN" sz="1200" dirty="0">
                <a:solidFill>
                  <a:srgbClr val="002060"/>
                </a:solidFill>
                <a:effectLst/>
                <a:latin typeface="Century Gothic" panose="020B0502020202020204" pitchFamily="34" charset="0"/>
                <a:ea typeface="Times New Roman" panose="02020603050405020304" pitchFamily="18" charset="0"/>
                <a:cs typeface="Calibri" panose="020F0502020204030204" pitchFamily="34" charset="0"/>
              </a:rPr>
              <a:t>A Modern Recycling Industry with level playing between primary and secondary producers,</a:t>
            </a:r>
            <a:endParaRPr lang="en-IN" sz="12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endParaRPr>
          </a:p>
          <a:p>
            <a:pPr lvl="2" algn="just">
              <a:lnSpc>
                <a:spcPct val="107000"/>
              </a:lnSpc>
              <a:spcBef>
                <a:spcPts val="600"/>
              </a:spcBef>
              <a:spcAft>
                <a:spcPts val="600"/>
              </a:spcAft>
              <a:buFont typeface="Wingdings" panose="05000000000000000000" pitchFamily="2" charset="2"/>
              <a:buChar char="§"/>
            </a:pPr>
            <a:r>
              <a:rPr lang="en-IN" sz="1200" dirty="0">
                <a:solidFill>
                  <a:srgbClr val="002060"/>
                </a:solidFill>
                <a:effectLst/>
                <a:latin typeface="Century Gothic" panose="020B0502020202020204" pitchFamily="34" charset="0"/>
                <a:ea typeface="Times New Roman" panose="02020603050405020304" pitchFamily="18" charset="0"/>
                <a:cs typeface="Calibri" panose="020F0502020204030204" pitchFamily="34" charset="0"/>
              </a:rPr>
              <a:t>R&amp;D for development of scalable technologies for RE &amp; CE, and</a:t>
            </a:r>
            <a:endParaRPr lang="en-IN" sz="12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endParaRPr>
          </a:p>
          <a:p>
            <a:pPr lvl="2" algn="just">
              <a:lnSpc>
                <a:spcPct val="107000"/>
              </a:lnSpc>
              <a:spcBef>
                <a:spcPts val="600"/>
              </a:spcBef>
              <a:spcAft>
                <a:spcPts val="600"/>
              </a:spcAft>
              <a:buFont typeface="Wingdings" panose="05000000000000000000" pitchFamily="2" charset="2"/>
              <a:buChar char="§"/>
            </a:pPr>
            <a:r>
              <a:rPr lang="en-IN" sz="1200" dirty="0">
                <a:solidFill>
                  <a:srgbClr val="002060"/>
                </a:solidFill>
                <a:effectLst/>
                <a:latin typeface="Century Gothic" panose="020B0502020202020204" pitchFamily="34" charset="0"/>
                <a:ea typeface="Times New Roman" panose="02020603050405020304" pitchFamily="18" charset="0"/>
                <a:cs typeface="Calibri" panose="020F0502020204030204" pitchFamily="34" charset="0"/>
              </a:rPr>
              <a:t>Development and promotion of skill and capacity building programmes for informal sector.  </a:t>
            </a:r>
            <a:endParaRPr lang="en-IN" sz="12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endParaRPr>
          </a:p>
          <a:p>
            <a:pPr marL="0" indent="0" algn="just">
              <a:lnSpc>
                <a:spcPct val="107000"/>
              </a:lnSpc>
              <a:spcBef>
                <a:spcPts val="600"/>
              </a:spcBef>
              <a:spcAft>
                <a:spcPts val="600"/>
              </a:spcAft>
              <a:buNone/>
              <a:tabLst>
                <a:tab pos="539750" algn="l"/>
              </a:tabLst>
            </a:pPr>
            <a:r>
              <a:rPr lang="en-IN" sz="1800" u="sng" dirty="0">
                <a:solidFill>
                  <a:srgbClr val="0070C0"/>
                </a:solidFill>
                <a:effectLst/>
                <a:latin typeface="Century Gothic" panose="020B0502020202020204" pitchFamily="34" charset="0"/>
                <a:ea typeface="Calibri" panose="020F0502020204030204" pitchFamily="34" charset="0"/>
                <a:cs typeface="Times New Roman" panose="02020603050405020304" pitchFamily="18" charset="0"/>
                <a:hlinkClick r:id="rId4"/>
              </a:rPr>
              <a:t>Read more/Download&gt;&gt;</a:t>
            </a:r>
            <a:endParaRPr lang="en-IN" sz="1800" dirty="0">
              <a:solidFill>
                <a:srgbClr val="0070C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8468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fontScale="90000"/>
          </a:bodyPr>
          <a:lstStyle/>
          <a:p>
            <a:r>
              <a:rPr lang="en-US" altLang="en-US" sz="4000" b="1" dirty="0">
                <a:solidFill>
                  <a:srgbClr val="002060"/>
                </a:solidFill>
                <a:latin typeface="Century Gothic" panose="020B0502020202020204" pitchFamily="34" charset="0"/>
              </a:rPr>
              <a:t>Committees to expedite transition from linear to circular economy</a:t>
            </a:r>
          </a:p>
        </p:txBody>
      </p:sp>
      <p:sp>
        <p:nvSpPr>
          <p:cNvPr id="3" name="Content Placeholder 2"/>
          <p:cNvSpPr>
            <a:spLocks noGrp="1"/>
          </p:cNvSpPr>
          <p:nvPr>
            <p:ph idx="1"/>
          </p:nvPr>
        </p:nvSpPr>
        <p:spPr>
          <a:xfrm>
            <a:off x="393895" y="1252025"/>
            <a:ext cx="11543272" cy="5223725"/>
          </a:xfrm>
        </p:spPr>
        <p:txBody>
          <a:bodyPr>
            <a:noAutofit/>
          </a:bodyPr>
          <a:lstStyle/>
          <a:p>
            <a:pPr marL="449263" indent="-358775" algn="just">
              <a:lnSpc>
                <a:spcPct val="107000"/>
              </a:lnSpc>
              <a:spcBef>
                <a:spcPts val="0"/>
              </a:spcBef>
              <a:tabLst>
                <a:tab pos="539750" algn="l"/>
              </a:tabLst>
            </a:pPr>
            <a:r>
              <a:rPr lang="en-IN" sz="18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rPr>
              <a:t>1</a:t>
            </a:r>
            <a:r>
              <a:rPr lang="en-US" sz="18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rPr>
              <a:t>1 committees for 11 focus areas formed, headed by the concerned line ministries and officials from Ministry of Environment, Forests and Climate Change (</a:t>
            </a:r>
            <a:r>
              <a:rPr lang="en-US" sz="1800" dirty="0" err="1">
                <a:solidFill>
                  <a:srgbClr val="002060"/>
                </a:solidFill>
                <a:effectLst/>
                <a:latin typeface="Century Gothic" panose="020B0502020202020204" pitchFamily="34" charset="0"/>
                <a:ea typeface="Calibri" panose="020F0502020204030204" pitchFamily="34" charset="0"/>
                <a:cs typeface="Mangal" panose="02040503050203030202" pitchFamily="18" charset="0"/>
              </a:rPr>
              <a:t>MoEFCC</a:t>
            </a:r>
            <a:r>
              <a:rPr lang="en-US" sz="18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rPr>
              <a:t>) and Govt. think tank: NITI Aayog, domain experts, academics and industry representatives: </a:t>
            </a:r>
          </a:p>
          <a:p>
            <a:pPr marL="90488" indent="0" algn="just">
              <a:lnSpc>
                <a:spcPct val="107000"/>
              </a:lnSpc>
              <a:spcBef>
                <a:spcPts val="0"/>
              </a:spcBef>
              <a:buNone/>
              <a:tabLst>
                <a:tab pos="539750" algn="l"/>
              </a:tabLst>
            </a:pPr>
            <a:endParaRPr lang="en-IN" sz="1800" dirty="0">
              <a:solidFill>
                <a:srgbClr val="0070C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50F12C6E-71DE-4265-897A-FB1BFD73940A}"/>
              </a:ext>
            </a:extLst>
          </p:cNvPr>
          <p:cNvGraphicFramePr>
            <a:graphicFrameLocks noGrp="1"/>
          </p:cNvGraphicFramePr>
          <p:nvPr>
            <p:extLst>
              <p:ext uri="{D42A27DB-BD31-4B8C-83A1-F6EECF244321}">
                <p14:modId xmlns:p14="http://schemas.microsoft.com/office/powerpoint/2010/main" val="4293605276"/>
              </p:ext>
            </p:extLst>
          </p:nvPr>
        </p:nvGraphicFramePr>
        <p:xfrm>
          <a:off x="821042" y="2254056"/>
          <a:ext cx="5804841" cy="3853132"/>
        </p:xfrm>
        <a:graphic>
          <a:graphicData uri="http://schemas.openxmlformats.org/drawingml/2006/table">
            <a:tbl>
              <a:tblPr firstRow="1" firstCol="1" bandRow="1">
                <a:tableStyleId>{5C22544A-7EE6-4342-B048-85BDC9FD1C3A}</a:tableStyleId>
              </a:tblPr>
              <a:tblGrid>
                <a:gridCol w="496205">
                  <a:extLst>
                    <a:ext uri="{9D8B030D-6E8A-4147-A177-3AD203B41FA5}">
                      <a16:colId xmlns:a16="http://schemas.microsoft.com/office/drawing/2014/main" val="4238394866"/>
                    </a:ext>
                  </a:extLst>
                </a:gridCol>
                <a:gridCol w="1758462">
                  <a:extLst>
                    <a:ext uri="{9D8B030D-6E8A-4147-A177-3AD203B41FA5}">
                      <a16:colId xmlns:a16="http://schemas.microsoft.com/office/drawing/2014/main" val="3299175458"/>
                    </a:ext>
                  </a:extLst>
                </a:gridCol>
                <a:gridCol w="3550174">
                  <a:extLst>
                    <a:ext uri="{9D8B030D-6E8A-4147-A177-3AD203B41FA5}">
                      <a16:colId xmlns:a16="http://schemas.microsoft.com/office/drawing/2014/main" val="3413758120"/>
                    </a:ext>
                  </a:extLst>
                </a:gridCol>
              </a:tblGrid>
              <a:tr h="210382">
                <a:tc>
                  <a:txBody>
                    <a:bodyPr/>
                    <a:lstStyle/>
                    <a:p>
                      <a:pPr>
                        <a:lnSpc>
                          <a:spcPct val="107000"/>
                        </a:lnSpc>
                        <a:spcAft>
                          <a:spcPts val="800"/>
                        </a:spcAft>
                      </a:pPr>
                      <a:r>
                        <a:rPr lang="en-IN" sz="1100" dirty="0">
                          <a:effectLst/>
                        </a:rPr>
                        <a:t>S. No.</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Focus Area</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Concerned Line Ministry</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84783450"/>
                  </a:ext>
                </a:extLst>
              </a:tr>
              <a:tr h="507512">
                <a:tc>
                  <a:txBody>
                    <a:bodyPr/>
                    <a:lstStyle/>
                    <a:p>
                      <a:pPr algn="r">
                        <a:lnSpc>
                          <a:spcPct val="107000"/>
                        </a:lnSpc>
                        <a:spcAft>
                          <a:spcPts val="800"/>
                        </a:spcAft>
                      </a:pPr>
                      <a:r>
                        <a:rPr lang="en-IN" sz="1100">
                          <a:effectLst/>
                        </a:rPr>
                        <a:t>1</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Municipal Solid Waste and Liquid Waste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Ministry of Housing and Urban Affairs</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51658455"/>
                  </a:ext>
                </a:extLst>
              </a:tr>
              <a:tr h="410518">
                <a:tc>
                  <a:txBody>
                    <a:bodyPr/>
                    <a:lstStyle/>
                    <a:p>
                      <a:pPr algn="r">
                        <a:lnSpc>
                          <a:spcPct val="107000"/>
                        </a:lnSpc>
                        <a:spcAft>
                          <a:spcPts val="800"/>
                        </a:spcAft>
                      </a:pPr>
                      <a:r>
                        <a:rPr lang="en-IN" sz="1100">
                          <a:effectLst/>
                        </a:rPr>
                        <a:t>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Scrap Metal (Ferrous and Non-Ferrous)</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Ministry of Steel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00869711"/>
                  </a:ext>
                </a:extLst>
              </a:tr>
              <a:tr h="210382">
                <a:tc>
                  <a:txBody>
                    <a:bodyPr/>
                    <a:lstStyle/>
                    <a:p>
                      <a:pPr algn="r">
                        <a:lnSpc>
                          <a:spcPct val="107000"/>
                        </a:lnSpc>
                        <a:spcAft>
                          <a:spcPts val="800"/>
                        </a:spcAft>
                      </a:pPr>
                      <a:r>
                        <a:rPr lang="en-IN" sz="1100" dirty="0">
                          <a:effectLst/>
                        </a:rPr>
                        <a:t>3</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Electronic Waste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Ministry of Electronics and Information Technology</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67204647"/>
                  </a:ext>
                </a:extLst>
              </a:tr>
              <a:tr h="420764">
                <a:tc>
                  <a:txBody>
                    <a:bodyPr/>
                    <a:lstStyle/>
                    <a:p>
                      <a:pPr algn="r">
                        <a:lnSpc>
                          <a:spcPct val="107000"/>
                        </a:lnSpc>
                        <a:spcAft>
                          <a:spcPts val="800"/>
                        </a:spcAft>
                      </a:pPr>
                      <a:r>
                        <a:rPr lang="en-IN" sz="1100">
                          <a:effectLst/>
                        </a:rPr>
                        <a:t>4</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Lithium Ion (Li-ion) Batteries</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NITI Aayog</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51160860"/>
                  </a:ext>
                </a:extLst>
              </a:tr>
              <a:tr h="210382">
                <a:tc>
                  <a:txBody>
                    <a:bodyPr/>
                    <a:lstStyle/>
                    <a:p>
                      <a:pPr algn="r">
                        <a:lnSpc>
                          <a:spcPct val="107000"/>
                        </a:lnSpc>
                        <a:spcAft>
                          <a:spcPts val="800"/>
                        </a:spcAft>
                      </a:pPr>
                      <a:r>
                        <a:rPr lang="en-IN" sz="1100">
                          <a:effectLst/>
                        </a:rPr>
                        <a:t>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Solar Panels</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MNRE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80599078"/>
                  </a:ext>
                </a:extLst>
              </a:tr>
              <a:tr h="210382">
                <a:tc>
                  <a:txBody>
                    <a:bodyPr/>
                    <a:lstStyle/>
                    <a:p>
                      <a:pPr algn="r">
                        <a:lnSpc>
                          <a:spcPct val="107000"/>
                        </a:lnSpc>
                        <a:spcAft>
                          <a:spcPts val="800"/>
                        </a:spcAft>
                      </a:pPr>
                      <a:r>
                        <a:rPr lang="en-IN" sz="1100">
                          <a:effectLst/>
                        </a:rPr>
                        <a:t>6</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Gypsum</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Department for Promotion of Industry and Internal Trade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52815609"/>
                  </a:ext>
                </a:extLst>
              </a:tr>
              <a:tr h="420764">
                <a:tc>
                  <a:txBody>
                    <a:bodyPr/>
                    <a:lstStyle/>
                    <a:p>
                      <a:pPr algn="r">
                        <a:lnSpc>
                          <a:spcPct val="107000"/>
                        </a:lnSpc>
                        <a:spcAft>
                          <a:spcPts val="800"/>
                        </a:spcAft>
                      </a:pPr>
                      <a:r>
                        <a:rPr lang="en-IN" sz="1100">
                          <a:effectLst/>
                        </a:rPr>
                        <a:t>7</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Toxic and Hazardous Industrial Waste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Department of Chemicals and Petrochemicals</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11723499"/>
                  </a:ext>
                </a:extLst>
              </a:tr>
              <a:tr h="210382">
                <a:tc>
                  <a:txBody>
                    <a:bodyPr/>
                    <a:lstStyle/>
                    <a:p>
                      <a:pPr algn="r">
                        <a:lnSpc>
                          <a:spcPct val="107000"/>
                        </a:lnSpc>
                        <a:spcAft>
                          <a:spcPts val="800"/>
                        </a:spcAft>
                      </a:pPr>
                      <a:r>
                        <a:rPr lang="en-IN" sz="1100">
                          <a:effectLst/>
                        </a:rPr>
                        <a:t>8</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Used Oil Waste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Ministry of Petroleum and Natural Gas</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67266435"/>
                  </a:ext>
                </a:extLst>
              </a:tr>
              <a:tr h="210382">
                <a:tc>
                  <a:txBody>
                    <a:bodyPr/>
                    <a:lstStyle/>
                    <a:p>
                      <a:pPr algn="r">
                        <a:lnSpc>
                          <a:spcPct val="107000"/>
                        </a:lnSpc>
                        <a:spcAft>
                          <a:spcPts val="800"/>
                        </a:spcAft>
                      </a:pPr>
                      <a:r>
                        <a:rPr lang="en-IN" sz="1100">
                          <a:effectLst/>
                        </a:rPr>
                        <a:t>9</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Agriculture Waste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Ministry of Agriculture and Farmers’ Welfare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26081834"/>
                  </a:ext>
                </a:extLst>
              </a:tr>
              <a:tr h="410518">
                <a:tc>
                  <a:txBody>
                    <a:bodyPr/>
                    <a:lstStyle/>
                    <a:p>
                      <a:pPr algn="r">
                        <a:lnSpc>
                          <a:spcPct val="107000"/>
                        </a:lnSpc>
                        <a:spcAft>
                          <a:spcPts val="800"/>
                        </a:spcAft>
                      </a:pPr>
                      <a:r>
                        <a:rPr lang="en-IN" sz="1100">
                          <a:effectLst/>
                        </a:rPr>
                        <a:t>10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Tyre and Rubber Recycling</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Department for Promotion of Industry and Internal Trade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8736231"/>
                  </a:ext>
                </a:extLst>
              </a:tr>
              <a:tr h="420764">
                <a:tc>
                  <a:txBody>
                    <a:bodyPr/>
                    <a:lstStyle/>
                    <a:p>
                      <a:pPr algn="r">
                        <a:lnSpc>
                          <a:spcPct val="107000"/>
                        </a:lnSpc>
                        <a:spcAft>
                          <a:spcPts val="800"/>
                        </a:spcAft>
                      </a:pPr>
                      <a:r>
                        <a:rPr lang="en-IN" sz="1100">
                          <a:effectLst/>
                        </a:rPr>
                        <a:t>11</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a:effectLst/>
                        </a:rPr>
                        <a:t>End-of-life Vehicles (ELVs)</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IN" sz="1100" dirty="0">
                          <a:effectLst/>
                        </a:rPr>
                        <a:t>Ministry of Road Transport and Highways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80374579"/>
                  </a:ext>
                </a:extLst>
              </a:tr>
            </a:tbl>
          </a:graphicData>
        </a:graphic>
      </p:graphicFrame>
      <p:sp>
        <p:nvSpPr>
          <p:cNvPr id="6" name="TextBox 5">
            <a:extLst>
              <a:ext uri="{FF2B5EF4-FFF2-40B4-BE49-F238E27FC236}">
                <a16:creationId xmlns:a16="http://schemas.microsoft.com/office/drawing/2014/main" id="{33A6B099-649F-455A-A9A8-8118523B3FC7}"/>
              </a:ext>
            </a:extLst>
          </p:cNvPr>
          <p:cNvSpPr txBox="1"/>
          <p:nvPr/>
        </p:nvSpPr>
        <p:spPr>
          <a:xfrm>
            <a:off x="6836898" y="2254055"/>
            <a:ext cx="5100269" cy="3847207"/>
          </a:xfrm>
          <a:prstGeom prst="rect">
            <a:avLst/>
          </a:prstGeom>
          <a:noFill/>
        </p:spPr>
        <p:txBody>
          <a:bodyPr wrap="square">
            <a:spAutoFit/>
          </a:bodyPr>
          <a:lstStyle/>
          <a:p>
            <a:pPr marL="285750" indent="-285750">
              <a:spcBef>
                <a:spcPts val="600"/>
              </a:spcBef>
              <a:buFont typeface="Arial" panose="020B0604020202020204" pitchFamily="34" charset="0"/>
              <a:buChar char="•"/>
            </a:pPr>
            <a:r>
              <a:rPr lang="en-IN" dirty="0">
                <a:solidFill>
                  <a:srgbClr val="002060"/>
                </a:solidFill>
                <a:latin typeface="Century Gothic" panose="020B0502020202020204" pitchFamily="34" charset="0"/>
                <a:ea typeface="Times New Roman" panose="02020603050405020304" pitchFamily="18" charset="0"/>
              </a:rPr>
              <a:t>Focus areas includes end-of-life products/recyclable materials/wastes that either continue to pose considerable challenges or are emerging as new challenge hence must be addressed in a holistic manner.</a:t>
            </a:r>
            <a:endParaRPr lang="en-IN" sz="2000" dirty="0">
              <a:solidFill>
                <a:srgbClr val="002060"/>
              </a:solidFill>
              <a:latin typeface="Century Gothic" panose="020B0502020202020204" pitchFamily="34" charset="0"/>
              <a:ea typeface="Times New Roman" panose="02020603050405020304" pitchFamily="18" charset="0"/>
            </a:endParaRPr>
          </a:p>
          <a:p>
            <a:pPr marL="285750" indent="-285750">
              <a:spcBef>
                <a:spcPts val="600"/>
              </a:spcBef>
              <a:buFont typeface="Arial" panose="020B0604020202020204" pitchFamily="34" charset="0"/>
              <a:buChar char="•"/>
            </a:pPr>
            <a:r>
              <a:rPr lang="en-IN" dirty="0">
                <a:solidFill>
                  <a:srgbClr val="002060"/>
                </a:solidFill>
                <a:latin typeface="Century Gothic" panose="020B0502020202020204" pitchFamily="34" charset="0"/>
                <a:ea typeface="Times New Roman" panose="02020603050405020304" pitchFamily="18" charset="0"/>
              </a:rPr>
              <a:t>C</a:t>
            </a:r>
            <a:r>
              <a:rPr lang="en-IN" sz="1800" dirty="0">
                <a:solidFill>
                  <a:srgbClr val="002060"/>
                </a:solidFill>
                <a:effectLst/>
                <a:latin typeface="Century Gothic" panose="020B0502020202020204" pitchFamily="34" charset="0"/>
                <a:ea typeface="Times New Roman" panose="02020603050405020304" pitchFamily="18" charset="0"/>
              </a:rPr>
              <a:t>ommittees to prepare comprehensive action plans for transitioning from linear to circular economy in their respective focus areas. </a:t>
            </a:r>
            <a:endParaRPr lang="en-IN" dirty="0">
              <a:solidFill>
                <a:srgbClr val="002060"/>
              </a:solidFill>
              <a:latin typeface="Century Gothic" panose="020B0502020202020204" pitchFamily="34" charset="0"/>
              <a:ea typeface="Times New Roman" panose="02020603050405020304" pitchFamily="18" charset="0"/>
            </a:endParaRPr>
          </a:p>
          <a:p>
            <a:pPr marL="285750" indent="-285750">
              <a:spcBef>
                <a:spcPts val="600"/>
              </a:spcBef>
              <a:buFont typeface="Arial" panose="020B0604020202020204" pitchFamily="34" charset="0"/>
              <a:buChar char="•"/>
            </a:pPr>
            <a:r>
              <a:rPr lang="en-IN" sz="1800" dirty="0">
                <a:solidFill>
                  <a:srgbClr val="002060"/>
                </a:solidFill>
                <a:effectLst/>
                <a:latin typeface="Century Gothic" panose="020B0502020202020204" pitchFamily="34" charset="0"/>
                <a:ea typeface="Times New Roman" panose="02020603050405020304" pitchFamily="18" charset="0"/>
              </a:rPr>
              <a:t>Carry out the necessary modalities to ensure the effective implementation of their findings and recommendations.</a:t>
            </a:r>
            <a:endParaRPr lang="en-IN" sz="2000" dirty="0">
              <a:solidFill>
                <a:srgbClr val="002060"/>
              </a:solidFill>
              <a:latin typeface="Century Gothic" panose="020B0502020202020204" pitchFamily="34" charset="0"/>
              <a:ea typeface="Times New Roman" panose="02020603050405020304" pitchFamily="18" charset="0"/>
            </a:endParaRPr>
          </a:p>
        </p:txBody>
      </p:sp>
    </p:spTree>
    <p:extLst>
      <p:ext uri="{BB962C8B-B14F-4D97-AF65-F5344CB8AC3E}">
        <p14:creationId xmlns:p14="http://schemas.microsoft.com/office/powerpoint/2010/main" val="2879266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fontScale="90000"/>
          </a:bodyPr>
          <a:lstStyle/>
          <a:p>
            <a:r>
              <a:rPr lang="en-US" altLang="en-US" sz="4000" b="1" dirty="0">
                <a:solidFill>
                  <a:srgbClr val="002060"/>
                </a:solidFill>
                <a:latin typeface="Century Gothic" panose="020B0502020202020204" pitchFamily="34" charset="0"/>
              </a:rPr>
              <a:t>National Resource Efficiency Policy, 2019 (Draft)</a:t>
            </a:r>
          </a:p>
        </p:txBody>
      </p:sp>
      <p:sp>
        <p:nvSpPr>
          <p:cNvPr id="3" name="Content Placeholder 2"/>
          <p:cNvSpPr>
            <a:spLocks noGrp="1"/>
          </p:cNvSpPr>
          <p:nvPr>
            <p:ph idx="1"/>
          </p:nvPr>
        </p:nvSpPr>
        <p:spPr>
          <a:xfrm>
            <a:off x="374754" y="1289154"/>
            <a:ext cx="11562413" cy="5186596"/>
          </a:xfrm>
        </p:spPr>
        <p:txBody>
          <a:bodyPr>
            <a:noAutofit/>
          </a:bodyPr>
          <a:lstStyle/>
          <a:p>
            <a:pPr marL="449263" indent="-358775" algn="just">
              <a:lnSpc>
                <a:spcPct val="107000"/>
              </a:lnSpc>
              <a:spcBef>
                <a:spcPts val="0"/>
              </a:spcBef>
              <a:tabLst>
                <a:tab pos="539750" algn="l"/>
              </a:tabLst>
            </a:pPr>
            <a:r>
              <a:rPr lang="en-IN" sz="18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Ministry of Environment, Forests and Climate Change</a:t>
            </a:r>
            <a:r>
              <a:rPr lang="en-IN" sz="18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a:t>
            </a:r>
            <a:r>
              <a:rPr lang="en-IN" sz="18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prepared</a:t>
            </a:r>
            <a:r>
              <a:rPr lang="en-IN" sz="18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a draft </a:t>
            </a:r>
            <a:r>
              <a:rPr lang="en-IN" sz="18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National Resource Efficiency Policy 2019</a:t>
            </a:r>
          </a:p>
          <a:p>
            <a:pPr marL="449263" indent="-358775" algn="just">
              <a:lnSpc>
                <a:spcPct val="107000"/>
              </a:lnSpc>
              <a:spcBef>
                <a:spcPts val="0"/>
              </a:spcBef>
              <a:tabLst>
                <a:tab pos="539750" algn="l"/>
              </a:tabLst>
            </a:pPr>
            <a:endParaRPr lang="en-IN" sz="10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a:p>
            <a:pPr marL="449263" indent="-358775" algn="just">
              <a:lnSpc>
                <a:spcPct val="107000"/>
              </a:lnSpc>
              <a:spcBef>
                <a:spcPts val="0"/>
              </a:spcBef>
              <a:tabLst>
                <a:tab pos="539750" algn="l"/>
              </a:tabLst>
            </a:pPr>
            <a:r>
              <a:rPr lang="en-IN" sz="1800" b="1" i="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Key features:</a:t>
            </a:r>
            <a:endParaRPr lang="en-IN" sz="1800" b="1" i="1" dirty="0">
              <a:solidFill>
                <a:srgbClr val="002060"/>
              </a:solidFill>
              <a:latin typeface="Century Gothic" panose="020B0502020202020204" pitchFamily="34" charset="0"/>
              <a:ea typeface="Calibri" panose="020F0502020204030204" pitchFamily="34" charset="0"/>
              <a:cs typeface="Times New Roman" panose="02020603050405020304" pitchFamily="18" charset="0"/>
            </a:endParaRPr>
          </a:p>
          <a:p>
            <a:pPr marL="646113" lvl="1" indent="-285750" algn="just">
              <a:lnSpc>
                <a:spcPct val="107000"/>
              </a:lnSpc>
              <a:spcBef>
                <a:spcPts val="600"/>
              </a:spcBef>
              <a:spcAft>
                <a:spcPts val="200"/>
              </a:spcAft>
              <a:buFont typeface="Wingdings" panose="05000000000000000000" pitchFamily="2" charset="2"/>
              <a:buChar char="ü"/>
              <a:tabLst>
                <a:tab pos="539750" algn="l"/>
              </a:tabLst>
            </a:pPr>
            <a:r>
              <a:rPr lang="en-IN" sz="16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Idea of the national policy is to drive the country towards </a:t>
            </a:r>
            <a:r>
              <a:rPr lang="en-IN" sz="1600" b="1" i="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circular economy</a:t>
            </a:r>
            <a:r>
              <a:rPr lang="en-IN" sz="16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 through efficient use of available material resources, based on principle of 6R and ‘green public procurement’.</a:t>
            </a:r>
          </a:p>
          <a:p>
            <a:pPr marL="1103313" lvl="2" indent="-285750" algn="just">
              <a:lnSpc>
                <a:spcPct val="107000"/>
              </a:lnSpc>
              <a:spcBef>
                <a:spcPts val="600"/>
              </a:spcBef>
              <a:spcAft>
                <a:spcPts val="200"/>
              </a:spcAft>
              <a:buFont typeface="Wingdings" panose="05000000000000000000" pitchFamily="2" charset="2"/>
              <a:buChar char="ü"/>
              <a:tabLst>
                <a:tab pos="539750" algn="l"/>
              </a:tabLst>
            </a:pPr>
            <a:r>
              <a:rPr lang="en-IN" sz="1200" b="1" i="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The 6R stands for reduce, reuse, recycle, redesign, re-manufacture and refurbish</a:t>
            </a:r>
            <a:r>
              <a:rPr lang="en-IN" sz="12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 </a:t>
            </a:r>
          </a:p>
          <a:p>
            <a:pPr marL="646113" lvl="1" indent="-285750" algn="just">
              <a:lnSpc>
                <a:spcPct val="107000"/>
              </a:lnSpc>
              <a:spcBef>
                <a:spcPts val="600"/>
              </a:spcBef>
              <a:spcAft>
                <a:spcPts val="200"/>
              </a:spcAft>
              <a:buFont typeface="Wingdings" panose="05000000000000000000" pitchFamily="2" charset="2"/>
              <a:buChar char="ü"/>
              <a:tabLst>
                <a:tab pos="539750" algn="l"/>
              </a:tabLst>
            </a:pPr>
            <a:r>
              <a:rPr lang="en-IN" sz="16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It pitches for moving towards ‘</a:t>
            </a:r>
            <a:r>
              <a:rPr lang="en-IN" sz="1600" b="1" i="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zero landfill’ </a:t>
            </a:r>
            <a:r>
              <a:rPr lang="en-IN" sz="1600" i="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approach</a:t>
            </a:r>
            <a:r>
              <a:rPr lang="en-IN" sz="1600" b="1" i="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 </a:t>
            </a:r>
            <a:r>
              <a:rPr lang="en-IN" sz="16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in the country, hinting at possibility of imposing ‘landfill taxes’ and ‘high tipping fees’ for bulk generators of waste so that they can move towards optimal use of materials and better waste management.</a:t>
            </a:r>
          </a:p>
          <a:p>
            <a:pPr marL="646113" lvl="1" indent="-285750" algn="just">
              <a:lnSpc>
                <a:spcPct val="107000"/>
              </a:lnSpc>
              <a:spcBef>
                <a:spcPts val="600"/>
              </a:spcBef>
              <a:spcAft>
                <a:spcPts val="200"/>
              </a:spcAft>
              <a:buFont typeface="Wingdings" panose="05000000000000000000" pitchFamily="2" charset="2"/>
              <a:buChar char="ü"/>
              <a:tabLst>
                <a:tab pos="539750" algn="l"/>
              </a:tabLst>
            </a:pPr>
            <a:r>
              <a:rPr lang="en-IN" sz="16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Establishment of </a:t>
            </a:r>
            <a:r>
              <a:rPr lang="en-IN" sz="1600" b="1" i="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a National Resource Efficiency Authority (NREA), </a:t>
            </a:r>
            <a:r>
              <a:rPr lang="en-IN" sz="1600" i="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which</a:t>
            </a:r>
            <a:r>
              <a:rPr lang="en-IN" sz="1600" b="1" i="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 </a:t>
            </a:r>
            <a:r>
              <a:rPr lang="en-IN"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would be supported by an </a:t>
            </a:r>
            <a:r>
              <a:rPr lang="en-IN" sz="1600" b="1" i="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Inter-Ministerial National Resource Efficiency Board</a:t>
            </a:r>
            <a:r>
              <a:rPr lang="en-IN"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to guide on the critical </a:t>
            </a:r>
            <a:r>
              <a:rPr lang="en-IN" sz="16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aspects to </a:t>
            </a:r>
            <a:r>
              <a:rPr lang="en-IN"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its implementation.</a:t>
            </a:r>
          </a:p>
          <a:p>
            <a:pPr marL="646113" lvl="1" indent="-285750" algn="just">
              <a:lnSpc>
                <a:spcPct val="107000"/>
              </a:lnSpc>
              <a:spcBef>
                <a:spcPts val="600"/>
              </a:spcBef>
              <a:spcAft>
                <a:spcPts val="200"/>
              </a:spcAft>
              <a:buFont typeface="Wingdings" panose="05000000000000000000" pitchFamily="2" charset="2"/>
              <a:buChar char="ü"/>
              <a:tabLst>
                <a:tab pos="539750" algn="l"/>
              </a:tabLst>
            </a:pPr>
            <a:r>
              <a:rPr lang="en-IN"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It plans to </a:t>
            </a:r>
            <a:r>
              <a:rPr lang="en-IN" sz="1600" b="1" i="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offer tax benefits</a:t>
            </a:r>
            <a:r>
              <a:rPr lang="en-IN"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on recycled materials, green loans to SMEs and soft loans to construct waste disposal facilities, apart from setting up </a:t>
            </a:r>
            <a:r>
              <a:rPr lang="en-IN" sz="1600" b="1" i="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Material Recovery Facilities (MRF)</a:t>
            </a:r>
            <a:r>
              <a:rPr lang="en-IN"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a:t>
            </a:r>
          </a:p>
          <a:p>
            <a:pPr marL="646113" lvl="1" indent="-285750" algn="just">
              <a:lnSpc>
                <a:spcPct val="107000"/>
              </a:lnSpc>
              <a:spcBef>
                <a:spcPts val="600"/>
              </a:spcBef>
              <a:spcAft>
                <a:spcPts val="200"/>
              </a:spcAft>
              <a:buFont typeface="Wingdings" panose="05000000000000000000" pitchFamily="2" charset="2"/>
              <a:buChar char="ü"/>
              <a:tabLst>
                <a:tab pos="539750" algn="l"/>
              </a:tabLst>
            </a:pPr>
            <a:r>
              <a:rPr lang="en-IN"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Manufacturers and service providers would be required to use more recycled or renewable materials and awareness would be created among consumers to indicate the shift.</a:t>
            </a:r>
          </a:p>
          <a:p>
            <a:pPr marL="0" indent="0" algn="just">
              <a:lnSpc>
                <a:spcPct val="107000"/>
              </a:lnSpc>
              <a:spcBef>
                <a:spcPts val="200"/>
              </a:spcBef>
              <a:spcAft>
                <a:spcPts val="200"/>
              </a:spcAft>
              <a:buNone/>
              <a:tabLst>
                <a:tab pos="539750" algn="l"/>
              </a:tabLst>
            </a:pPr>
            <a:r>
              <a:rPr lang="en-IN" sz="1800" u="sng" dirty="0">
                <a:solidFill>
                  <a:srgbClr val="0070C0"/>
                </a:solidFill>
                <a:effectLst/>
                <a:latin typeface="Century Gothic" panose="020B050202020202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Read more/Download&gt;&gt;</a:t>
            </a:r>
            <a:endParaRPr lang="en-IN" sz="1800" dirty="0">
              <a:solidFill>
                <a:srgbClr val="0070C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79412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fontScale="90000"/>
          </a:bodyPr>
          <a:lstStyle/>
          <a:p>
            <a:pPr algn="just"/>
            <a:r>
              <a:rPr lang="en-US" altLang="en-US" sz="4000" b="1" dirty="0">
                <a:solidFill>
                  <a:srgbClr val="002060"/>
                </a:solidFill>
                <a:latin typeface="Century Gothic" panose="020B0502020202020204" pitchFamily="34" charset="0"/>
              </a:rPr>
              <a:t>Draft policy paper on Circular Economy in Electronics and Electrical Sector 2021</a:t>
            </a:r>
          </a:p>
        </p:txBody>
      </p:sp>
      <p:sp>
        <p:nvSpPr>
          <p:cNvPr id="3" name="Content Placeholder 2"/>
          <p:cNvSpPr>
            <a:spLocks noGrp="1"/>
          </p:cNvSpPr>
          <p:nvPr>
            <p:ph idx="1"/>
          </p:nvPr>
        </p:nvSpPr>
        <p:spPr>
          <a:xfrm>
            <a:off x="254834" y="1392572"/>
            <a:ext cx="11682334" cy="5465428"/>
          </a:xfrm>
        </p:spPr>
        <p:txBody>
          <a:bodyPr>
            <a:noAutofit/>
          </a:bodyPr>
          <a:lstStyle/>
          <a:p>
            <a:pPr marL="449263" indent="-358775" algn="just">
              <a:lnSpc>
                <a:spcPct val="107000"/>
              </a:lnSpc>
              <a:spcBef>
                <a:spcPts val="600"/>
              </a:spcBef>
              <a:tabLst>
                <a:tab pos="539750" algn="l"/>
              </a:tabLst>
            </a:pPr>
            <a:r>
              <a:rPr lang="en-US"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In May ,2021, Ministry of Electronics and Information Technology (MEITY) floated a policy paper that intends to replace the current linear system of ‘take-make-dispose’ in the electrical and electronics manufacturing sector with a circular economy (CE) one.</a:t>
            </a:r>
          </a:p>
          <a:p>
            <a:pPr marL="449263" indent="-358775" algn="just">
              <a:lnSpc>
                <a:spcPct val="107000"/>
              </a:lnSpc>
              <a:spcBef>
                <a:spcPts val="600"/>
              </a:spcBef>
              <a:tabLst>
                <a:tab pos="539750" algn="l"/>
              </a:tabLst>
            </a:pPr>
            <a:r>
              <a:rPr lang="en-US" sz="16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It </a:t>
            </a:r>
            <a:r>
              <a:rPr lang="en-US"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focuses on the life cycle of electronics including stages of raw material acquisition, design, manufacturing/production stage, consumption to end of life (e-waste) management, and secondary raw materials utilization.</a:t>
            </a:r>
          </a:p>
          <a:p>
            <a:pPr marL="449263" indent="-358775" algn="just">
              <a:lnSpc>
                <a:spcPct val="107000"/>
              </a:lnSpc>
              <a:spcBef>
                <a:spcPts val="600"/>
              </a:spcBef>
              <a:tabLst>
                <a:tab pos="539750" algn="l"/>
              </a:tabLst>
            </a:pPr>
            <a:r>
              <a:rPr lang="en-US"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Paper also covers the entire lifecycle of the products used in Electronic and Electrical</a:t>
            </a:r>
          </a:p>
          <a:p>
            <a:pPr marL="449263" indent="-358775" algn="just">
              <a:lnSpc>
                <a:spcPct val="107000"/>
              </a:lnSpc>
              <a:spcBef>
                <a:spcPts val="600"/>
              </a:spcBef>
              <a:tabLst>
                <a:tab pos="539750" algn="l"/>
              </a:tabLst>
            </a:pPr>
            <a:r>
              <a:rPr lang="en-US"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Equipment (EEE) manufacturing, and makes short-, medium- and long-term suggestions about CE.</a:t>
            </a:r>
          </a:p>
          <a:p>
            <a:pPr marL="449263" indent="-358775" algn="just">
              <a:lnSpc>
                <a:spcPct val="107000"/>
              </a:lnSpc>
              <a:spcBef>
                <a:spcPts val="600"/>
              </a:spcBef>
              <a:tabLst>
                <a:tab pos="539750" algn="l"/>
              </a:tabLst>
            </a:pPr>
            <a:r>
              <a:rPr lang="en-US"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It further recommends regulation to increase EEE warranty from 2 to 6 years, measures against planned obsolescence, legal warranty of secondhand products and promoting green public procurement (GPP) by government agencies.</a:t>
            </a:r>
          </a:p>
          <a:p>
            <a:pPr marL="90488" indent="0" algn="just">
              <a:lnSpc>
                <a:spcPct val="107000"/>
              </a:lnSpc>
              <a:spcBef>
                <a:spcPts val="0"/>
              </a:spcBef>
              <a:buNone/>
              <a:tabLst>
                <a:tab pos="539750" algn="l"/>
              </a:tabLst>
            </a:pPr>
            <a:endParaRPr lang="en-US" sz="16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hlinkClick r:id="rId3"/>
            </a:endParaRPr>
          </a:p>
          <a:p>
            <a:pPr marL="90488" indent="0" algn="just">
              <a:lnSpc>
                <a:spcPct val="107000"/>
              </a:lnSpc>
              <a:spcBef>
                <a:spcPts val="0"/>
              </a:spcBef>
              <a:buNone/>
              <a:tabLst>
                <a:tab pos="539750" algn="l"/>
              </a:tabLst>
            </a:pPr>
            <a:r>
              <a:rPr lang="en-US" sz="16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hlinkClick r:id="rId3"/>
              </a:rPr>
              <a:t>Download&gt;&gt;</a:t>
            </a:r>
            <a:endParaRPr lang="en-US" sz="16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a:p>
            <a:pPr marL="90488" indent="0" algn="just">
              <a:lnSpc>
                <a:spcPct val="107000"/>
              </a:lnSpc>
              <a:spcBef>
                <a:spcPts val="0"/>
              </a:spcBef>
              <a:buNone/>
              <a:tabLst>
                <a:tab pos="539750" algn="l"/>
              </a:tabLst>
            </a:pPr>
            <a:endParaRPr lang="en-US" sz="1600"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endParaRPr>
          </a:p>
          <a:p>
            <a:pPr marL="90488" indent="0" algn="just">
              <a:lnSpc>
                <a:spcPct val="107000"/>
              </a:lnSpc>
              <a:spcBef>
                <a:spcPts val="0"/>
              </a:spcBef>
              <a:buNone/>
              <a:tabLst>
                <a:tab pos="539750" algn="l"/>
              </a:tabLst>
            </a:pPr>
            <a:r>
              <a:rPr lang="en-US" sz="1800" b="1" u="sng"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MoU b/w Ministry of Environment, Forests and Climate Change and The Energy and Resources Institute :</a:t>
            </a:r>
          </a:p>
          <a:p>
            <a:pPr marL="376238" indent="-285750" algn="just">
              <a:lnSpc>
                <a:spcPct val="107000"/>
              </a:lnSpc>
              <a:spcBef>
                <a:spcPts val="0"/>
              </a:spcBef>
              <a:tabLst>
                <a:tab pos="539750" algn="l"/>
              </a:tabLst>
            </a:pPr>
            <a:r>
              <a:rPr lang="en-US"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Ministry of Environment, Forest and Climate Change and The Energy and Resources Institute (TERI) signed a MoU in June 2018 to set up a </a:t>
            </a:r>
            <a:r>
              <a:rPr lang="en-US" sz="16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Resource Efficiency Cell at the Ministry</a:t>
            </a:r>
            <a:r>
              <a:rPr lang="en-US"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IN" sz="16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a:p>
            <a:pPr marL="90488" indent="0" algn="just">
              <a:lnSpc>
                <a:spcPct val="107000"/>
              </a:lnSpc>
              <a:spcBef>
                <a:spcPts val="0"/>
              </a:spcBef>
              <a:buNone/>
              <a:tabLst>
                <a:tab pos="539750" algn="l"/>
              </a:tabLst>
            </a:pPr>
            <a:endParaRPr lang="en-IN" sz="16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96647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499</TotalTime>
  <Words>2834</Words>
  <Application>Microsoft Office PowerPoint</Application>
  <PresentationFormat>Widescreen</PresentationFormat>
  <Paragraphs>187</Paragraphs>
  <Slides>16</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Century Gothic</vt:lpstr>
      <vt:lpstr>Symbol</vt:lpstr>
      <vt:lpstr>Wingdings</vt:lpstr>
      <vt:lpstr>Office Theme</vt:lpstr>
      <vt:lpstr>PowerPoint Presentation</vt:lpstr>
      <vt:lpstr>CE/RE related regulations/policies/strategies in India</vt:lpstr>
      <vt:lpstr>Plastic Waste Management Rules</vt:lpstr>
      <vt:lpstr>E-Waste Management Rules</vt:lpstr>
      <vt:lpstr>Construction and Demolition Waste Management Rules</vt:lpstr>
      <vt:lpstr>Strategy Paper on Resource Efficiency</vt:lpstr>
      <vt:lpstr>Committees to expedite transition from linear to circular economy</vt:lpstr>
      <vt:lpstr>National Resource Efficiency Policy, 2019 (Draft)</vt:lpstr>
      <vt:lpstr>Draft policy paper on Circular Economy in Electronics and Electrical Sector 2021</vt:lpstr>
      <vt:lpstr>EU-INDIA initiatives</vt:lpstr>
      <vt:lpstr>EU-INDIA Initiatives 1(2)</vt:lpstr>
      <vt:lpstr>EU-INDIA Initiatives 2(2)</vt:lpstr>
      <vt:lpstr>CE/RE related Standardization work in India</vt:lpstr>
      <vt:lpstr>Bureau of Indian Standards (BIS) 1(2)</vt:lpstr>
      <vt:lpstr>Bureau of Indian Standards (BIS) 2(2)</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Dinesh Chand Sharma</dc:creator>
  <cp:lastModifiedBy>Dinesh Chand Sharma / EU Project SESEI</cp:lastModifiedBy>
  <cp:revision>22</cp:revision>
  <dcterms:created xsi:type="dcterms:W3CDTF">2021-09-17T04:48:32Z</dcterms:created>
  <dcterms:modified xsi:type="dcterms:W3CDTF">2021-09-30T08:03:33Z</dcterms:modified>
</cp:coreProperties>
</file>